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57" r:id="rId3"/>
    <p:sldId id="260" r:id="rId4"/>
    <p:sldId id="289" r:id="rId5"/>
    <p:sldId id="314" r:id="rId6"/>
    <p:sldId id="262" r:id="rId7"/>
    <p:sldId id="263" r:id="rId8"/>
    <p:sldId id="315" r:id="rId9"/>
    <p:sldId id="264" r:id="rId10"/>
    <p:sldId id="300" r:id="rId11"/>
    <p:sldId id="265" r:id="rId12"/>
    <p:sldId id="287" r:id="rId13"/>
    <p:sldId id="268" r:id="rId14"/>
    <p:sldId id="290" r:id="rId15"/>
    <p:sldId id="269" r:id="rId16"/>
    <p:sldId id="291" r:id="rId17"/>
    <p:sldId id="270" r:id="rId18"/>
    <p:sldId id="309" r:id="rId19"/>
    <p:sldId id="312" r:id="rId20"/>
    <p:sldId id="318" r:id="rId21"/>
    <p:sldId id="281" r:id="rId22"/>
    <p:sldId id="319" r:id="rId23"/>
    <p:sldId id="271" r:id="rId24"/>
    <p:sldId id="317" r:id="rId25"/>
    <p:sldId id="272" r:id="rId26"/>
    <p:sldId id="293" r:id="rId27"/>
    <p:sldId id="273" r:id="rId28"/>
    <p:sldId id="294" r:id="rId29"/>
    <p:sldId id="275" r:id="rId30"/>
    <p:sldId id="316" r:id="rId31"/>
    <p:sldId id="276" r:id="rId32"/>
    <p:sldId id="303" r:id="rId33"/>
    <p:sldId id="277" r:id="rId34"/>
    <p:sldId id="296" r:id="rId35"/>
    <p:sldId id="278" r:id="rId36"/>
    <p:sldId id="311" r:id="rId37"/>
    <p:sldId id="279" r:id="rId38"/>
    <p:sldId id="298" r:id="rId39"/>
    <p:sldId id="280" r:id="rId40"/>
    <p:sldId id="305" r:id="rId41"/>
    <p:sldId id="282" r:id="rId42"/>
    <p:sldId id="284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156" autoAdjust="0"/>
  </p:normalViewPr>
  <p:slideViewPr>
    <p:cSldViewPr snapToGrid="0">
      <p:cViewPr varScale="1">
        <p:scale>
          <a:sx n="55" d="100"/>
          <a:sy n="55" d="100"/>
        </p:scale>
        <p:origin x="13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266CBB-16DD-4938-B433-1DB0E37B0E9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800732-9B24-49BD-AA98-34D64CD6D9D8}">
      <dgm:prSet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Combined 25 years of experience </a:t>
          </a:r>
        </a:p>
      </dgm:t>
    </dgm:pt>
    <dgm:pt modelId="{FCDD2F68-C1FA-4134-AB9D-60603137B4BF}" type="parTrans" cxnId="{DB29FD04-1096-47A8-98B3-B1A563EF5A5B}">
      <dgm:prSet/>
      <dgm:spPr/>
      <dgm:t>
        <a:bodyPr/>
        <a:lstStyle/>
        <a:p>
          <a:endParaRPr lang="en-US"/>
        </a:p>
      </dgm:t>
    </dgm:pt>
    <dgm:pt modelId="{CFBE07F2-0599-40FC-AADC-1326A263160C}" type="sibTrans" cxnId="{DB29FD04-1096-47A8-98B3-B1A563EF5A5B}">
      <dgm:prSet/>
      <dgm:spPr/>
      <dgm:t>
        <a:bodyPr/>
        <a:lstStyle/>
        <a:p>
          <a:endParaRPr lang="en-US"/>
        </a:p>
      </dgm:t>
    </dgm:pt>
    <dgm:pt modelId="{01D16414-EC95-4545-8426-99EA33CB4AF2}">
      <dgm:prSet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TNR</a:t>
          </a:r>
        </a:p>
      </dgm:t>
    </dgm:pt>
    <dgm:pt modelId="{77A54832-FC7B-4DA1-8097-1850147DFFBE}" type="parTrans" cxnId="{6A18395B-0314-4557-9D8D-B73A2CD04BC3}">
      <dgm:prSet/>
      <dgm:spPr/>
      <dgm:t>
        <a:bodyPr/>
        <a:lstStyle/>
        <a:p>
          <a:endParaRPr lang="en-US"/>
        </a:p>
      </dgm:t>
    </dgm:pt>
    <dgm:pt modelId="{3D7CE88D-AE1E-4111-A023-7B7284210213}" type="sibTrans" cxnId="{6A18395B-0314-4557-9D8D-B73A2CD04BC3}">
      <dgm:prSet/>
      <dgm:spPr/>
      <dgm:t>
        <a:bodyPr/>
        <a:lstStyle/>
        <a:p>
          <a:endParaRPr lang="en-US"/>
        </a:p>
      </dgm:t>
    </dgm:pt>
    <dgm:pt modelId="{33EFB3BA-64A3-46A4-B2BC-659C8A998D15}">
      <dgm:prSet custT="1"/>
      <dgm:spPr/>
      <dgm:t>
        <a:bodyPr/>
        <a:lstStyle/>
        <a:p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Dispute management</a:t>
          </a:r>
        </a:p>
      </dgm:t>
    </dgm:pt>
    <dgm:pt modelId="{84E95560-C2B2-4CAA-AA08-8F6F6A0F272C}" type="parTrans" cxnId="{7BF033D5-0AD4-44F4-8C3F-C83E61D4F113}">
      <dgm:prSet/>
      <dgm:spPr/>
      <dgm:t>
        <a:bodyPr/>
        <a:lstStyle/>
        <a:p>
          <a:endParaRPr lang="en-US"/>
        </a:p>
      </dgm:t>
    </dgm:pt>
    <dgm:pt modelId="{E8CF4B20-8A0D-4856-B6E1-71943B7BC096}" type="sibTrans" cxnId="{7BF033D5-0AD4-44F4-8C3F-C83E61D4F113}">
      <dgm:prSet/>
      <dgm:spPr/>
      <dgm:t>
        <a:bodyPr/>
        <a:lstStyle/>
        <a:p>
          <a:endParaRPr lang="en-US"/>
        </a:p>
      </dgm:t>
    </dgm:pt>
    <dgm:pt modelId="{6E832DF8-7647-4D7A-AFB2-08F23C5E68E7}">
      <dgm:prSet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Intake diversion</a:t>
          </a:r>
        </a:p>
      </dgm:t>
    </dgm:pt>
    <dgm:pt modelId="{13475985-0990-4CFF-B4B7-8F2F365F6051}" type="parTrans" cxnId="{AAA69364-0D83-4093-A5A2-CFEE53E09847}">
      <dgm:prSet/>
      <dgm:spPr/>
      <dgm:t>
        <a:bodyPr/>
        <a:lstStyle/>
        <a:p>
          <a:endParaRPr lang="en-US"/>
        </a:p>
      </dgm:t>
    </dgm:pt>
    <dgm:pt modelId="{8FAF559A-4060-4F6E-B8EA-E806D380E109}" type="sibTrans" cxnId="{AAA69364-0D83-4093-A5A2-CFEE53E09847}">
      <dgm:prSet/>
      <dgm:spPr/>
      <dgm:t>
        <a:bodyPr/>
        <a:lstStyle/>
        <a:p>
          <a:endParaRPr lang="en-US"/>
        </a:p>
      </dgm:t>
    </dgm:pt>
    <dgm:pt modelId="{3732D753-BD1C-4009-ADE6-1AE630DF134B}">
      <dgm:prSet custT="1"/>
      <dgm:spPr/>
      <dgm:t>
        <a:bodyPr/>
        <a:lstStyle/>
        <a:p>
          <a:pPr rtl="0"/>
          <a:r>
            <a:rPr lang="en-US" sz="1200" dirty="0">
              <a:latin typeface="Arial"/>
              <a:cs typeface="Arial"/>
            </a:rPr>
            <a:t>Hoarding projects</a:t>
          </a:r>
        </a:p>
      </dgm:t>
    </dgm:pt>
    <dgm:pt modelId="{EEDEFA5A-2947-4320-BF29-2EE636AF24C5}" type="parTrans" cxnId="{4F7A1E70-1254-4828-A003-D555FDE666ED}">
      <dgm:prSet/>
      <dgm:spPr/>
      <dgm:t>
        <a:bodyPr/>
        <a:lstStyle/>
        <a:p>
          <a:endParaRPr lang="en-US"/>
        </a:p>
      </dgm:t>
    </dgm:pt>
    <dgm:pt modelId="{E7A91941-FAE3-418E-8C50-82F56AA6F505}" type="sibTrans" cxnId="{4F7A1E70-1254-4828-A003-D555FDE666ED}">
      <dgm:prSet/>
      <dgm:spPr/>
      <dgm:t>
        <a:bodyPr/>
        <a:lstStyle/>
        <a:p>
          <a:endParaRPr lang="en-US"/>
        </a:p>
      </dgm:t>
    </dgm:pt>
    <dgm:pt modelId="{09B90080-EE1A-4A7E-9D48-B93DCDE6EB6D}">
      <dgm:prSet custT="1"/>
      <dgm:spPr/>
      <dgm:t>
        <a:bodyPr/>
        <a:lstStyle/>
        <a:p>
          <a:r>
            <a:rPr lang="en-US" sz="1200">
              <a:latin typeface="Arial"/>
              <a:cs typeface="Arial"/>
            </a:rPr>
            <a:t>Working cats</a:t>
          </a:r>
        </a:p>
      </dgm:t>
    </dgm:pt>
    <dgm:pt modelId="{D4C2E7D5-5835-4976-9527-CE5345786500}" type="parTrans" cxnId="{C8A3A60C-47EE-462E-9D4D-16D6956C8C5C}">
      <dgm:prSet/>
      <dgm:spPr/>
      <dgm:t>
        <a:bodyPr/>
        <a:lstStyle/>
        <a:p>
          <a:endParaRPr lang="en-US"/>
        </a:p>
      </dgm:t>
    </dgm:pt>
    <dgm:pt modelId="{94C6DAB3-2F23-4692-A753-2889EAE172C6}" type="sibTrans" cxnId="{C8A3A60C-47EE-462E-9D4D-16D6956C8C5C}">
      <dgm:prSet/>
      <dgm:spPr/>
      <dgm:t>
        <a:bodyPr/>
        <a:lstStyle/>
        <a:p>
          <a:endParaRPr lang="en-US"/>
        </a:p>
      </dgm:t>
    </dgm:pt>
    <dgm:pt modelId="{17C72D1C-925C-4E4A-A04E-8187FFD02029}">
      <dgm:prSet custT="1"/>
      <dgm:spPr/>
      <dgm:t>
        <a:bodyPr/>
        <a:lstStyle/>
        <a:p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Barn cats</a:t>
          </a:r>
        </a:p>
      </dgm:t>
    </dgm:pt>
    <dgm:pt modelId="{E03B7B73-F21D-4BBE-9A43-FCBF6490110C}" type="parTrans" cxnId="{F4593125-FFDA-4173-B98E-EB858CFC434C}">
      <dgm:prSet/>
      <dgm:spPr/>
      <dgm:t>
        <a:bodyPr/>
        <a:lstStyle/>
        <a:p>
          <a:endParaRPr lang="en-US"/>
        </a:p>
      </dgm:t>
    </dgm:pt>
    <dgm:pt modelId="{3A8D09A1-6BD1-4623-A46C-34349B59A30D}" type="sibTrans" cxnId="{F4593125-FFDA-4173-B98E-EB858CFC434C}">
      <dgm:prSet/>
      <dgm:spPr/>
      <dgm:t>
        <a:bodyPr/>
        <a:lstStyle/>
        <a:p>
          <a:endParaRPr lang="en-US"/>
        </a:p>
      </dgm:t>
    </dgm:pt>
    <dgm:pt modelId="{948E911F-8791-4FCE-8B67-396820F6A197}" type="pres">
      <dgm:prSet presAssocID="{94266CBB-16DD-4938-B433-1DB0E37B0E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F118063-AD6B-4363-8C7C-96760CEE19E7}" type="pres">
      <dgm:prSet presAssocID="{B2800732-9B24-49BD-AA98-34D64CD6D9D8}" presName="hierRoot1" presStyleCnt="0"/>
      <dgm:spPr/>
    </dgm:pt>
    <dgm:pt modelId="{1B44F46F-D451-4FA6-B811-46C44294177A}" type="pres">
      <dgm:prSet presAssocID="{B2800732-9B24-49BD-AA98-34D64CD6D9D8}" presName="composite" presStyleCnt="0"/>
      <dgm:spPr/>
    </dgm:pt>
    <dgm:pt modelId="{42A6C218-3CE3-4C90-8F23-ABC466C93327}" type="pres">
      <dgm:prSet presAssocID="{B2800732-9B24-49BD-AA98-34D64CD6D9D8}" presName="background" presStyleLbl="node0" presStyleIdx="0" presStyleCnt="1"/>
      <dgm:spPr/>
    </dgm:pt>
    <dgm:pt modelId="{D678D22C-66AD-45FA-9DF7-39761F3A4984}" type="pres">
      <dgm:prSet presAssocID="{B2800732-9B24-49BD-AA98-34D64CD6D9D8}" presName="text" presStyleLbl="fgAcc0" presStyleIdx="0" presStyleCnt="1" custScaleX="164547" custScaleY="120717">
        <dgm:presLayoutVars>
          <dgm:chPref val="3"/>
        </dgm:presLayoutVars>
      </dgm:prSet>
      <dgm:spPr/>
    </dgm:pt>
    <dgm:pt modelId="{AFF9EC75-D80E-44C0-A9AE-C456B37233D6}" type="pres">
      <dgm:prSet presAssocID="{B2800732-9B24-49BD-AA98-34D64CD6D9D8}" presName="hierChild2" presStyleCnt="0"/>
      <dgm:spPr/>
    </dgm:pt>
    <dgm:pt modelId="{612E09CE-0FAD-4E53-950D-6A6723D5B472}" type="pres">
      <dgm:prSet presAssocID="{77A54832-FC7B-4DA1-8097-1850147DFFBE}" presName="Name10" presStyleLbl="parChTrans1D2" presStyleIdx="0" presStyleCnt="6"/>
      <dgm:spPr/>
    </dgm:pt>
    <dgm:pt modelId="{CD54A731-4014-4B2A-A457-3440C4ECD10F}" type="pres">
      <dgm:prSet presAssocID="{01D16414-EC95-4545-8426-99EA33CB4AF2}" presName="hierRoot2" presStyleCnt="0"/>
      <dgm:spPr/>
    </dgm:pt>
    <dgm:pt modelId="{92CFB299-EFE7-42F1-9988-7EB407C101AE}" type="pres">
      <dgm:prSet presAssocID="{01D16414-EC95-4545-8426-99EA33CB4AF2}" presName="composite2" presStyleCnt="0"/>
      <dgm:spPr/>
    </dgm:pt>
    <dgm:pt modelId="{3DAAE2BA-814E-44B9-AC39-F4FDA74D3DF2}" type="pres">
      <dgm:prSet presAssocID="{01D16414-EC95-4545-8426-99EA33CB4AF2}" presName="background2" presStyleLbl="node2" presStyleIdx="0" presStyleCnt="6"/>
      <dgm:spPr/>
    </dgm:pt>
    <dgm:pt modelId="{C46000B8-2955-4308-827A-F72125626AE5}" type="pres">
      <dgm:prSet presAssocID="{01D16414-EC95-4545-8426-99EA33CB4AF2}" presName="text2" presStyleLbl="fgAcc2" presStyleIdx="0" presStyleCnt="6">
        <dgm:presLayoutVars>
          <dgm:chPref val="3"/>
        </dgm:presLayoutVars>
      </dgm:prSet>
      <dgm:spPr/>
    </dgm:pt>
    <dgm:pt modelId="{2B34A714-A46F-454C-ABE2-704D46B9DB7E}" type="pres">
      <dgm:prSet presAssocID="{01D16414-EC95-4545-8426-99EA33CB4AF2}" presName="hierChild3" presStyleCnt="0"/>
      <dgm:spPr/>
    </dgm:pt>
    <dgm:pt modelId="{FE92FBA1-88C8-4EBE-82AE-C694B4118ADF}" type="pres">
      <dgm:prSet presAssocID="{84E95560-C2B2-4CAA-AA08-8F6F6A0F272C}" presName="Name10" presStyleLbl="parChTrans1D2" presStyleIdx="1" presStyleCnt="6"/>
      <dgm:spPr/>
    </dgm:pt>
    <dgm:pt modelId="{FDD74472-C15E-4C25-BF98-30CD4D110777}" type="pres">
      <dgm:prSet presAssocID="{33EFB3BA-64A3-46A4-B2BC-659C8A998D15}" presName="hierRoot2" presStyleCnt="0"/>
      <dgm:spPr/>
    </dgm:pt>
    <dgm:pt modelId="{1E89C8F9-23E3-4748-AF84-21E39015B9FE}" type="pres">
      <dgm:prSet presAssocID="{33EFB3BA-64A3-46A4-B2BC-659C8A998D15}" presName="composite2" presStyleCnt="0"/>
      <dgm:spPr/>
    </dgm:pt>
    <dgm:pt modelId="{56C484A1-5E5F-4A31-8C89-91F1CD509DF7}" type="pres">
      <dgm:prSet presAssocID="{33EFB3BA-64A3-46A4-B2BC-659C8A998D15}" presName="background2" presStyleLbl="node2" presStyleIdx="1" presStyleCnt="6"/>
      <dgm:spPr/>
    </dgm:pt>
    <dgm:pt modelId="{5BEFCE19-D4CA-48ED-BD4F-C4A12DA55D1A}" type="pres">
      <dgm:prSet presAssocID="{33EFB3BA-64A3-46A4-B2BC-659C8A998D15}" presName="text2" presStyleLbl="fgAcc2" presStyleIdx="1" presStyleCnt="6">
        <dgm:presLayoutVars>
          <dgm:chPref val="3"/>
        </dgm:presLayoutVars>
      </dgm:prSet>
      <dgm:spPr/>
    </dgm:pt>
    <dgm:pt modelId="{477D43B8-56CF-4C98-859A-279CD57EC371}" type="pres">
      <dgm:prSet presAssocID="{33EFB3BA-64A3-46A4-B2BC-659C8A998D15}" presName="hierChild3" presStyleCnt="0"/>
      <dgm:spPr/>
    </dgm:pt>
    <dgm:pt modelId="{F6F549A6-81FB-499E-BD33-E065D75B8BCE}" type="pres">
      <dgm:prSet presAssocID="{13475985-0990-4CFF-B4B7-8F2F365F6051}" presName="Name10" presStyleLbl="parChTrans1D2" presStyleIdx="2" presStyleCnt="6"/>
      <dgm:spPr/>
    </dgm:pt>
    <dgm:pt modelId="{A2338202-A918-46B0-B02C-84ABEE7F97ED}" type="pres">
      <dgm:prSet presAssocID="{6E832DF8-7647-4D7A-AFB2-08F23C5E68E7}" presName="hierRoot2" presStyleCnt="0"/>
      <dgm:spPr/>
    </dgm:pt>
    <dgm:pt modelId="{96663A6F-E6E3-4A56-B29F-DEAE36DE2F6A}" type="pres">
      <dgm:prSet presAssocID="{6E832DF8-7647-4D7A-AFB2-08F23C5E68E7}" presName="composite2" presStyleCnt="0"/>
      <dgm:spPr/>
    </dgm:pt>
    <dgm:pt modelId="{2FE7E666-2EB6-45B6-959A-F6AD859EAC7B}" type="pres">
      <dgm:prSet presAssocID="{6E832DF8-7647-4D7A-AFB2-08F23C5E68E7}" presName="background2" presStyleLbl="node2" presStyleIdx="2" presStyleCnt="6"/>
      <dgm:spPr/>
    </dgm:pt>
    <dgm:pt modelId="{A9B9A916-9F82-407A-85BB-1B3018127722}" type="pres">
      <dgm:prSet presAssocID="{6E832DF8-7647-4D7A-AFB2-08F23C5E68E7}" presName="text2" presStyleLbl="fgAcc2" presStyleIdx="2" presStyleCnt="6">
        <dgm:presLayoutVars>
          <dgm:chPref val="3"/>
        </dgm:presLayoutVars>
      </dgm:prSet>
      <dgm:spPr/>
    </dgm:pt>
    <dgm:pt modelId="{871A8460-3936-4B30-9859-F7CF048E5748}" type="pres">
      <dgm:prSet presAssocID="{6E832DF8-7647-4D7A-AFB2-08F23C5E68E7}" presName="hierChild3" presStyleCnt="0"/>
      <dgm:spPr/>
    </dgm:pt>
    <dgm:pt modelId="{6974984E-DD94-4B02-880B-6A4B3A92B391}" type="pres">
      <dgm:prSet presAssocID="{EEDEFA5A-2947-4320-BF29-2EE636AF24C5}" presName="Name10" presStyleLbl="parChTrans1D2" presStyleIdx="3" presStyleCnt="6"/>
      <dgm:spPr/>
    </dgm:pt>
    <dgm:pt modelId="{15641CF6-69C7-4557-9E7E-B036B666E8C7}" type="pres">
      <dgm:prSet presAssocID="{3732D753-BD1C-4009-ADE6-1AE630DF134B}" presName="hierRoot2" presStyleCnt="0"/>
      <dgm:spPr/>
    </dgm:pt>
    <dgm:pt modelId="{3E81C86A-7E89-4D48-B7E8-A8731235AC19}" type="pres">
      <dgm:prSet presAssocID="{3732D753-BD1C-4009-ADE6-1AE630DF134B}" presName="composite2" presStyleCnt="0"/>
      <dgm:spPr/>
    </dgm:pt>
    <dgm:pt modelId="{ED0C2143-03CB-4950-81F7-F06ED6702BA1}" type="pres">
      <dgm:prSet presAssocID="{3732D753-BD1C-4009-ADE6-1AE630DF134B}" presName="background2" presStyleLbl="node2" presStyleIdx="3" presStyleCnt="6"/>
      <dgm:spPr/>
    </dgm:pt>
    <dgm:pt modelId="{2E66F1E6-8627-4040-B492-0727426E3457}" type="pres">
      <dgm:prSet presAssocID="{3732D753-BD1C-4009-ADE6-1AE630DF134B}" presName="text2" presStyleLbl="fgAcc2" presStyleIdx="3" presStyleCnt="6">
        <dgm:presLayoutVars>
          <dgm:chPref val="3"/>
        </dgm:presLayoutVars>
      </dgm:prSet>
      <dgm:spPr/>
    </dgm:pt>
    <dgm:pt modelId="{0CC01761-3A51-49B2-8627-8807EBCDBCEB}" type="pres">
      <dgm:prSet presAssocID="{3732D753-BD1C-4009-ADE6-1AE630DF134B}" presName="hierChild3" presStyleCnt="0"/>
      <dgm:spPr/>
    </dgm:pt>
    <dgm:pt modelId="{99F8AF5E-5440-4B1B-8E96-E9476E290E46}" type="pres">
      <dgm:prSet presAssocID="{D4C2E7D5-5835-4976-9527-CE5345786500}" presName="Name10" presStyleLbl="parChTrans1D2" presStyleIdx="4" presStyleCnt="6"/>
      <dgm:spPr/>
    </dgm:pt>
    <dgm:pt modelId="{D02FB48B-F151-4733-93FA-CAFAEA3348DF}" type="pres">
      <dgm:prSet presAssocID="{09B90080-EE1A-4A7E-9D48-B93DCDE6EB6D}" presName="hierRoot2" presStyleCnt="0"/>
      <dgm:spPr/>
    </dgm:pt>
    <dgm:pt modelId="{400F423E-7303-4BE1-AE41-778CE110736F}" type="pres">
      <dgm:prSet presAssocID="{09B90080-EE1A-4A7E-9D48-B93DCDE6EB6D}" presName="composite2" presStyleCnt="0"/>
      <dgm:spPr/>
    </dgm:pt>
    <dgm:pt modelId="{ACB1D6D3-FCAB-45BC-9D80-0975BB7FE844}" type="pres">
      <dgm:prSet presAssocID="{09B90080-EE1A-4A7E-9D48-B93DCDE6EB6D}" presName="background2" presStyleLbl="node2" presStyleIdx="4" presStyleCnt="6"/>
      <dgm:spPr/>
    </dgm:pt>
    <dgm:pt modelId="{6ED57189-ED9B-4512-828B-24DC088BF3E6}" type="pres">
      <dgm:prSet presAssocID="{09B90080-EE1A-4A7E-9D48-B93DCDE6EB6D}" presName="text2" presStyleLbl="fgAcc2" presStyleIdx="4" presStyleCnt="6">
        <dgm:presLayoutVars>
          <dgm:chPref val="3"/>
        </dgm:presLayoutVars>
      </dgm:prSet>
      <dgm:spPr/>
    </dgm:pt>
    <dgm:pt modelId="{CA829457-9565-48A1-B3D8-B4E69031A239}" type="pres">
      <dgm:prSet presAssocID="{09B90080-EE1A-4A7E-9D48-B93DCDE6EB6D}" presName="hierChild3" presStyleCnt="0"/>
      <dgm:spPr/>
    </dgm:pt>
    <dgm:pt modelId="{E3509022-0AA2-4E7D-9856-BBE5E143158D}" type="pres">
      <dgm:prSet presAssocID="{E03B7B73-F21D-4BBE-9A43-FCBF6490110C}" presName="Name10" presStyleLbl="parChTrans1D2" presStyleIdx="5" presStyleCnt="6"/>
      <dgm:spPr/>
    </dgm:pt>
    <dgm:pt modelId="{1B23FCC1-F39D-47DB-B732-D22242B3E1BD}" type="pres">
      <dgm:prSet presAssocID="{17C72D1C-925C-4E4A-A04E-8187FFD02029}" presName="hierRoot2" presStyleCnt="0"/>
      <dgm:spPr/>
    </dgm:pt>
    <dgm:pt modelId="{AC7B127C-EF3A-4F33-8159-AC32ADBA560D}" type="pres">
      <dgm:prSet presAssocID="{17C72D1C-925C-4E4A-A04E-8187FFD02029}" presName="composite2" presStyleCnt="0"/>
      <dgm:spPr/>
    </dgm:pt>
    <dgm:pt modelId="{19E8B2EF-5A3D-4EF0-B8F1-3F7518E17F2B}" type="pres">
      <dgm:prSet presAssocID="{17C72D1C-925C-4E4A-A04E-8187FFD02029}" presName="background2" presStyleLbl="node2" presStyleIdx="5" presStyleCnt="6"/>
      <dgm:spPr/>
    </dgm:pt>
    <dgm:pt modelId="{F1AE4F21-41D5-4BE4-8B60-D40F2D7FBB4E}" type="pres">
      <dgm:prSet presAssocID="{17C72D1C-925C-4E4A-A04E-8187FFD02029}" presName="text2" presStyleLbl="fgAcc2" presStyleIdx="5" presStyleCnt="6">
        <dgm:presLayoutVars>
          <dgm:chPref val="3"/>
        </dgm:presLayoutVars>
      </dgm:prSet>
      <dgm:spPr/>
    </dgm:pt>
    <dgm:pt modelId="{0BC31131-189F-4AEB-8D62-65F31C1D6470}" type="pres">
      <dgm:prSet presAssocID="{17C72D1C-925C-4E4A-A04E-8187FFD02029}" presName="hierChild3" presStyleCnt="0"/>
      <dgm:spPr/>
    </dgm:pt>
  </dgm:ptLst>
  <dgm:cxnLst>
    <dgm:cxn modelId="{DB29FD04-1096-47A8-98B3-B1A563EF5A5B}" srcId="{94266CBB-16DD-4938-B433-1DB0E37B0E9E}" destId="{B2800732-9B24-49BD-AA98-34D64CD6D9D8}" srcOrd="0" destOrd="0" parTransId="{FCDD2F68-C1FA-4134-AB9D-60603137B4BF}" sibTransId="{CFBE07F2-0599-40FC-AADC-1326A263160C}"/>
    <dgm:cxn modelId="{8B7AD30B-15AC-4ABD-9EAB-78C57A1F32C1}" type="presOf" srcId="{01D16414-EC95-4545-8426-99EA33CB4AF2}" destId="{C46000B8-2955-4308-827A-F72125626AE5}" srcOrd="0" destOrd="0" presId="urn:microsoft.com/office/officeart/2005/8/layout/hierarchy1"/>
    <dgm:cxn modelId="{C8A3A60C-47EE-462E-9D4D-16D6956C8C5C}" srcId="{B2800732-9B24-49BD-AA98-34D64CD6D9D8}" destId="{09B90080-EE1A-4A7E-9D48-B93DCDE6EB6D}" srcOrd="4" destOrd="0" parTransId="{D4C2E7D5-5835-4976-9527-CE5345786500}" sibTransId="{94C6DAB3-2F23-4692-A753-2889EAE172C6}"/>
    <dgm:cxn modelId="{C1DD1A13-5AB1-4FEE-9D4C-EB3A2FCECF9D}" type="presOf" srcId="{EEDEFA5A-2947-4320-BF29-2EE636AF24C5}" destId="{6974984E-DD94-4B02-880B-6A4B3A92B391}" srcOrd="0" destOrd="0" presId="urn:microsoft.com/office/officeart/2005/8/layout/hierarchy1"/>
    <dgm:cxn modelId="{4BB4B115-E1DE-4527-B95D-754E1C81B2E2}" type="presOf" srcId="{13475985-0990-4CFF-B4B7-8F2F365F6051}" destId="{F6F549A6-81FB-499E-BD33-E065D75B8BCE}" srcOrd="0" destOrd="0" presId="urn:microsoft.com/office/officeart/2005/8/layout/hierarchy1"/>
    <dgm:cxn modelId="{F4593125-FFDA-4173-B98E-EB858CFC434C}" srcId="{B2800732-9B24-49BD-AA98-34D64CD6D9D8}" destId="{17C72D1C-925C-4E4A-A04E-8187FFD02029}" srcOrd="5" destOrd="0" parTransId="{E03B7B73-F21D-4BBE-9A43-FCBF6490110C}" sibTransId="{3A8D09A1-6BD1-4623-A46C-34349B59A30D}"/>
    <dgm:cxn modelId="{76282C29-5497-45EE-AD35-CF954C09BF16}" type="presOf" srcId="{B2800732-9B24-49BD-AA98-34D64CD6D9D8}" destId="{D678D22C-66AD-45FA-9DF7-39761F3A4984}" srcOrd="0" destOrd="0" presId="urn:microsoft.com/office/officeart/2005/8/layout/hierarchy1"/>
    <dgm:cxn modelId="{6A18395B-0314-4557-9D8D-B73A2CD04BC3}" srcId="{B2800732-9B24-49BD-AA98-34D64CD6D9D8}" destId="{01D16414-EC95-4545-8426-99EA33CB4AF2}" srcOrd="0" destOrd="0" parTransId="{77A54832-FC7B-4DA1-8097-1850147DFFBE}" sibTransId="{3D7CE88D-AE1E-4111-A023-7B7284210213}"/>
    <dgm:cxn modelId="{AAA69364-0D83-4093-A5A2-CFEE53E09847}" srcId="{B2800732-9B24-49BD-AA98-34D64CD6D9D8}" destId="{6E832DF8-7647-4D7A-AFB2-08F23C5E68E7}" srcOrd="2" destOrd="0" parTransId="{13475985-0990-4CFF-B4B7-8F2F365F6051}" sibTransId="{8FAF559A-4060-4F6E-B8EA-E806D380E109}"/>
    <dgm:cxn modelId="{4F7A1E70-1254-4828-A003-D555FDE666ED}" srcId="{B2800732-9B24-49BD-AA98-34D64CD6D9D8}" destId="{3732D753-BD1C-4009-ADE6-1AE630DF134B}" srcOrd="3" destOrd="0" parTransId="{EEDEFA5A-2947-4320-BF29-2EE636AF24C5}" sibTransId="{E7A91941-FAE3-418E-8C50-82F56AA6F505}"/>
    <dgm:cxn modelId="{9AA65E72-1003-4498-B84A-A5C4B4B1C0F2}" type="presOf" srcId="{94266CBB-16DD-4938-B433-1DB0E37B0E9E}" destId="{948E911F-8791-4FCE-8B67-396820F6A197}" srcOrd="0" destOrd="0" presId="urn:microsoft.com/office/officeart/2005/8/layout/hierarchy1"/>
    <dgm:cxn modelId="{011D987B-9AA1-4177-A6CE-BDD199729AC0}" type="presOf" srcId="{77A54832-FC7B-4DA1-8097-1850147DFFBE}" destId="{612E09CE-0FAD-4E53-950D-6A6723D5B472}" srcOrd="0" destOrd="0" presId="urn:microsoft.com/office/officeart/2005/8/layout/hierarchy1"/>
    <dgm:cxn modelId="{0676C57F-F41B-4877-A836-A93C0F0D3707}" type="presOf" srcId="{09B90080-EE1A-4A7E-9D48-B93DCDE6EB6D}" destId="{6ED57189-ED9B-4512-828B-24DC088BF3E6}" srcOrd="0" destOrd="0" presId="urn:microsoft.com/office/officeart/2005/8/layout/hierarchy1"/>
    <dgm:cxn modelId="{8E361280-3EEC-4E0D-A2E5-507991A0BE38}" type="presOf" srcId="{E03B7B73-F21D-4BBE-9A43-FCBF6490110C}" destId="{E3509022-0AA2-4E7D-9856-BBE5E143158D}" srcOrd="0" destOrd="0" presId="urn:microsoft.com/office/officeart/2005/8/layout/hierarchy1"/>
    <dgm:cxn modelId="{F3836280-C17E-4539-8062-CB58C5F009DD}" type="presOf" srcId="{17C72D1C-925C-4E4A-A04E-8187FFD02029}" destId="{F1AE4F21-41D5-4BE4-8B60-D40F2D7FBB4E}" srcOrd="0" destOrd="0" presId="urn:microsoft.com/office/officeart/2005/8/layout/hierarchy1"/>
    <dgm:cxn modelId="{7506EE95-AA14-45F1-9745-2767E550B064}" type="presOf" srcId="{3732D753-BD1C-4009-ADE6-1AE630DF134B}" destId="{2E66F1E6-8627-4040-B492-0727426E3457}" srcOrd="0" destOrd="0" presId="urn:microsoft.com/office/officeart/2005/8/layout/hierarchy1"/>
    <dgm:cxn modelId="{769119C8-BCA0-49B6-836E-25489E73D8C3}" type="presOf" srcId="{84E95560-C2B2-4CAA-AA08-8F6F6A0F272C}" destId="{FE92FBA1-88C8-4EBE-82AE-C694B4118ADF}" srcOrd="0" destOrd="0" presId="urn:microsoft.com/office/officeart/2005/8/layout/hierarchy1"/>
    <dgm:cxn modelId="{5299AECA-1FD9-4D81-9DA4-8D8E67DB6840}" type="presOf" srcId="{6E832DF8-7647-4D7A-AFB2-08F23C5E68E7}" destId="{A9B9A916-9F82-407A-85BB-1B3018127722}" srcOrd="0" destOrd="0" presId="urn:microsoft.com/office/officeart/2005/8/layout/hierarchy1"/>
    <dgm:cxn modelId="{7A1DD3CF-26EA-4092-8BC6-A8F26D98E718}" type="presOf" srcId="{33EFB3BA-64A3-46A4-B2BC-659C8A998D15}" destId="{5BEFCE19-D4CA-48ED-BD4F-C4A12DA55D1A}" srcOrd="0" destOrd="0" presId="urn:microsoft.com/office/officeart/2005/8/layout/hierarchy1"/>
    <dgm:cxn modelId="{7BF033D5-0AD4-44F4-8C3F-C83E61D4F113}" srcId="{B2800732-9B24-49BD-AA98-34D64CD6D9D8}" destId="{33EFB3BA-64A3-46A4-B2BC-659C8A998D15}" srcOrd="1" destOrd="0" parTransId="{84E95560-C2B2-4CAA-AA08-8F6F6A0F272C}" sibTransId="{E8CF4B20-8A0D-4856-B6E1-71943B7BC096}"/>
    <dgm:cxn modelId="{AF6B03EA-E4BA-473F-BEBA-FDE3253A1263}" type="presOf" srcId="{D4C2E7D5-5835-4976-9527-CE5345786500}" destId="{99F8AF5E-5440-4B1B-8E96-E9476E290E46}" srcOrd="0" destOrd="0" presId="urn:microsoft.com/office/officeart/2005/8/layout/hierarchy1"/>
    <dgm:cxn modelId="{DCC92CB9-D89A-41AD-9301-2B976F140FCD}" type="presParOf" srcId="{948E911F-8791-4FCE-8B67-396820F6A197}" destId="{2F118063-AD6B-4363-8C7C-96760CEE19E7}" srcOrd="0" destOrd="0" presId="urn:microsoft.com/office/officeart/2005/8/layout/hierarchy1"/>
    <dgm:cxn modelId="{1AE965FA-A327-42C0-B229-82657817EF87}" type="presParOf" srcId="{2F118063-AD6B-4363-8C7C-96760CEE19E7}" destId="{1B44F46F-D451-4FA6-B811-46C44294177A}" srcOrd="0" destOrd="0" presId="urn:microsoft.com/office/officeart/2005/8/layout/hierarchy1"/>
    <dgm:cxn modelId="{32B4F50B-EA28-4CF7-B0F3-21B13826840D}" type="presParOf" srcId="{1B44F46F-D451-4FA6-B811-46C44294177A}" destId="{42A6C218-3CE3-4C90-8F23-ABC466C93327}" srcOrd="0" destOrd="0" presId="urn:microsoft.com/office/officeart/2005/8/layout/hierarchy1"/>
    <dgm:cxn modelId="{4CB1E741-7425-40B4-8D51-CBF632C82457}" type="presParOf" srcId="{1B44F46F-D451-4FA6-B811-46C44294177A}" destId="{D678D22C-66AD-45FA-9DF7-39761F3A4984}" srcOrd="1" destOrd="0" presId="urn:microsoft.com/office/officeart/2005/8/layout/hierarchy1"/>
    <dgm:cxn modelId="{59B95B76-F251-47EB-ACBC-9FBD59583194}" type="presParOf" srcId="{2F118063-AD6B-4363-8C7C-96760CEE19E7}" destId="{AFF9EC75-D80E-44C0-A9AE-C456B37233D6}" srcOrd="1" destOrd="0" presId="urn:microsoft.com/office/officeart/2005/8/layout/hierarchy1"/>
    <dgm:cxn modelId="{5BCF7391-D770-4E04-AC84-FFDF21E001B3}" type="presParOf" srcId="{AFF9EC75-D80E-44C0-A9AE-C456B37233D6}" destId="{612E09CE-0FAD-4E53-950D-6A6723D5B472}" srcOrd="0" destOrd="0" presId="urn:microsoft.com/office/officeart/2005/8/layout/hierarchy1"/>
    <dgm:cxn modelId="{A8B87FB5-EBBD-4868-AC46-896D7ADEBEAD}" type="presParOf" srcId="{AFF9EC75-D80E-44C0-A9AE-C456B37233D6}" destId="{CD54A731-4014-4B2A-A457-3440C4ECD10F}" srcOrd="1" destOrd="0" presId="urn:microsoft.com/office/officeart/2005/8/layout/hierarchy1"/>
    <dgm:cxn modelId="{EFD765F4-AED2-4533-819D-EDAB929D47D8}" type="presParOf" srcId="{CD54A731-4014-4B2A-A457-3440C4ECD10F}" destId="{92CFB299-EFE7-42F1-9988-7EB407C101AE}" srcOrd="0" destOrd="0" presId="urn:microsoft.com/office/officeart/2005/8/layout/hierarchy1"/>
    <dgm:cxn modelId="{4ED93601-C41A-47FA-8D82-49879653FD8A}" type="presParOf" srcId="{92CFB299-EFE7-42F1-9988-7EB407C101AE}" destId="{3DAAE2BA-814E-44B9-AC39-F4FDA74D3DF2}" srcOrd="0" destOrd="0" presId="urn:microsoft.com/office/officeart/2005/8/layout/hierarchy1"/>
    <dgm:cxn modelId="{15FC3F20-00CF-426F-8296-AA86FFA785B5}" type="presParOf" srcId="{92CFB299-EFE7-42F1-9988-7EB407C101AE}" destId="{C46000B8-2955-4308-827A-F72125626AE5}" srcOrd="1" destOrd="0" presId="urn:microsoft.com/office/officeart/2005/8/layout/hierarchy1"/>
    <dgm:cxn modelId="{C8E1AE31-0DA6-4E52-9BBC-32CB66A185DB}" type="presParOf" srcId="{CD54A731-4014-4B2A-A457-3440C4ECD10F}" destId="{2B34A714-A46F-454C-ABE2-704D46B9DB7E}" srcOrd="1" destOrd="0" presId="urn:microsoft.com/office/officeart/2005/8/layout/hierarchy1"/>
    <dgm:cxn modelId="{08C51D25-8388-4935-85A9-6CC5DD5AAC97}" type="presParOf" srcId="{AFF9EC75-D80E-44C0-A9AE-C456B37233D6}" destId="{FE92FBA1-88C8-4EBE-82AE-C694B4118ADF}" srcOrd="2" destOrd="0" presId="urn:microsoft.com/office/officeart/2005/8/layout/hierarchy1"/>
    <dgm:cxn modelId="{92C7B556-907E-4FE1-AB6B-0828313CA49C}" type="presParOf" srcId="{AFF9EC75-D80E-44C0-A9AE-C456B37233D6}" destId="{FDD74472-C15E-4C25-BF98-30CD4D110777}" srcOrd="3" destOrd="0" presId="urn:microsoft.com/office/officeart/2005/8/layout/hierarchy1"/>
    <dgm:cxn modelId="{EB8CC79E-ADBB-480D-8E7A-2CB4509E1D83}" type="presParOf" srcId="{FDD74472-C15E-4C25-BF98-30CD4D110777}" destId="{1E89C8F9-23E3-4748-AF84-21E39015B9FE}" srcOrd="0" destOrd="0" presId="urn:microsoft.com/office/officeart/2005/8/layout/hierarchy1"/>
    <dgm:cxn modelId="{D1F28B63-248C-4A89-B2CB-3A2E172ADD1F}" type="presParOf" srcId="{1E89C8F9-23E3-4748-AF84-21E39015B9FE}" destId="{56C484A1-5E5F-4A31-8C89-91F1CD509DF7}" srcOrd="0" destOrd="0" presId="urn:microsoft.com/office/officeart/2005/8/layout/hierarchy1"/>
    <dgm:cxn modelId="{E52CFC95-76AA-47B8-99B5-300D515AC17E}" type="presParOf" srcId="{1E89C8F9-23E3-4748-AF84-21E39015B9FE}" destId="{5BEFCE19-D4CA-48ED-BD4F-C4A12DA55D1A}" srcOrd="1" destOrd="0" presId="urn:microsoft.com/office/officeart/2005/8/layout/hierarchy1"/>
    <dgm:cxn modelId="{83E00BFA-7475-4B55-BAD5-09DE5C47F514}" type="presParOf" srcId="{FDD74472-C15E-4C25-BF98-30CD4D110777}" destId="{477D43B8-56CF-4C98-859A-279CD57EC371}" srcOrd="1" destOrd="0" presId="urn:microsoft.com/office/officeart/2005/8/layout/hierarchy1"/>
    <dgm:cxn modelId="{B9FFC6EA-F95A-4DFD-B518-9CC52027D3FB}" type="presParOf" srcId="{AFF9EC75-D80E-44C0-A9AE-C456B37233D6}" destId="{F6F549A6-81FB-499E-BD33-E065D75B8BCE}" srcOrd="4" destOrd="0" presId="urn:microsoft.com/office/officeart/2005/8/layout/hierarchy1"/>
    <dgm:cxn modelId="{8B26690E-DC2C-49B6-A791-DE64AFEF2FDD}" type="presParOf" srcId="{AFF9EC75-D80E-44C0-A9AE-C456B37233D6}" destId="{A2338202-A918-46B0-B02C-84ABEE7F97ED}" srcOrd="5" destOrd="0" presId="urn:microsoft.com/office/officeart/2005/8/layout/hierarchy1"/>
    <dgm:cxn modelId="{D510F979-6EEF-45D4-8188-5540B379B23F}" type="presParOf" srcId="{A2338202-A918-46B0-B02C-84ABEE7F97ED}" destId="{96663A6F-E6E3-4A56-B29F-DEAE36DE2F6A}" srcOrd="0" destOrd="0" presId="urn:microsoft.com/office/officeart/2005/8/layout/hierarchy1"/>
    <dgm:cxn modelId="{93BB6CDE-C85D-408D-AFF6-38114AEBEC88}" type="presParOf" srcId="{96663A6F-E6E3-4A56-B29F-DEAE36DE2F6A}" destId="{2FE7E666-2EB6-45B6-959A-F6AD859EAC7B}" srcOrd="0" destOrd="0" presId="urn:microsoft.com/office/officeart/2005/8/layout/hierarchy1"/>
    <dgm:cxn modelId="{D8AC3F15-A514-4651-9DA7-DB09EC6CE9A0}" type="presParOf" srcId="{96663A6F-E6E3-4A56-B29F-DEAE36DE2F6A}" destId="{A9B9A916-9F82-407A-85BB-1B3018127722}" srcOrd="1" destOrd="0" presId="urn:microsoft.com/office/officeart/2005/8/layout/hierarchy1"/>
    <dgm:cxn modelId="{5C15D47C-17D3-48F9-BD28-30595902FFF5}" type="presParOf" srcId="{A2338202-A918-46B0-B02C-84ABEE7F97ED}" destId="{871A8460-3936-4B30-9859-F7CF048E5748}" srcOrd="1" destOrd="0" presId="urn:microsoft.com/office/officeart/2005/8/layout/hierarchy1"/>
    <dgm:cxn modelId="{1A8FF8FF-3BF7-4BD2-8A05-C1D4355BAA94}" type="presParOf" srcId="{AFF9EC75-D80E-44C0-A9AE-C456B37233D6}" destId="{6974984E-DD94-4B02-880B-6A4B3A92B391}" srcOrd="6" destOrd="0" presId="urn:microsoft.com/office/officeart/2005/8/layout/hierarchy1"/>
    <dgm:cxn modelId="{AC9A91A2-B14F-458C-932A-7A37D2956CA5}" type="presParOf" srcId="{AFF9EC75-D80E-44C0-A9AE-C456B37233D6}" destId="{15641CF6-69C7-4557-9E7E-B036B666E8C7}" srcOrd="7" destOrd="0" presId="urn:microsoft.com/office/officeart/2005/8/layout/hierarchy1"/>
    <dgm:cxn modelId="{6FC2B4F0-432B-4115-92E1-CA434CA227D1}" type="presParOf" srcId="{15641CF6-69C7-4557-9E7E-B036B666E8C7}" destId="{3E81C86A-7E89-4D48-B7E8-A8731235AC19}" srcOrd="0" destOrd="0" presId="urn:microsoft.com/office/officeart/2005/8/layout/hierarchy1"/>
    <dgm:cxn modelId="{78F67AE4-2BFA-4918-980A-1904EC5460D3}" type="presParOf" srcId="{3E81C86A-7E89-4D48-B7E8-A8731235AC19}" destId="{ED0C2143-03CB-4950-81F7-F06ED6702BA1}" srcOrd="0" destOrd="0" presId="urn:microsoft.com/office/officeart/2005/8/layout/hierarchy1"/>
    <dgm:cxn modelId="{780BB44A-5775-40F0-8C63-80A1AB22AC8C}" type="presParOf" srcId="{3E81C86A-7E89-4D48-B7E8-A8731235AC19}" destId="{2E66F1E6-8627-4040-B492-0727426E3457}" srcOrd="1" destOrd="0" presId="urn:microsoft.com/office/officeart/2005/8/layout/hierarchy1"/>
    <dgm:cxn modelId="{1DDED828-FB33-4FD7-9FEE-D32D72CFF15D}" type="presParOf" srcId="{15641CF6-69C7-4557-9E7E-B036B666E8C7}" destId="{0CC01761-3A51-49B2-8627-8807EBCDBCEB}" srcOrd="1" destOrd="0" presId="urn:microsoft.com/office/officeart/2005/8/layout/hierarchy1"/>
    <dgm:cxn modelId="{11F7CDD4-0716-490D-906D-5F9D2803DC0C}" type="presParOf" srcId="{AFF9EC75-D80E-44C0-A9AE-C456B37233D6}" destId="{99F8AF5E-5440-4B1B-8E96-E9476E290E46}" srcOrd="8" destOrd="0" presId="urn:microsoft.com/office/officeart/2005/8/layout/hierarchy1"/>
    <dgm:cxn modelId="{5303326B-8ACD-480B-96F4-5E7A89A84D1D}" type="presParOf" srcId="{AFF9EC75-D80E-44C0-A9AE-C456B37233D6}" destId="{D02FB48B-F151-4733-93FA-CAFAEA3348DF}" srcOrd="9" destOrd="0" presId="urn:microsoft.com/office/officeart/2005/8/layout/hierarchy1"/>
    <dgm:cxn modelId="{ABD4E761-2EE8-47A5-9FE4-0CEBF4443D3A}" type="presParOf" srcId="{D02FB48B-F151-4733-93FA-CAFAEA3348DF}" destId="{400F423E-7303-4BE1-AE41-778CE110736F}" srcOrd="0" destOrd="0" presId="urn:microsoft.com/office/officeart/2005/8/layout/hierarchy1"/>
    <dgm:cxn modelId="{FACD3F1B-521B-476E-9ACA-5D883DE8F89A}" type="presParOf" srcId="{400F423E-7303-4BE1-AE41-778CE110736F}" destId="{ACB1D6D3-FCAB-45BC-9D80-0975BB7FE844}" srcOrd="0" destOrd="0" presId="urn:microsoft.com/office/officeart/2005/8/layout/hierarchy1"/>
    <dgm:cxn modelId="{00213002-C693-415B-95C9-FB07D15F4CB0}" type="presParOf" srcId="{400F423E-7303-4BE1-AE41-778CE110736F}" destId="{6ED57189-ED9B-4512-828B-24DC088BF3E6}" srcOrd="1" destOrd="0" presId="urn:microsoft.com/office/officeart/2005/8/layout/hierarchy1"/>
    <dgm:cxn modelId="{68F03862-6AE6-4ADF-A04D-5F11DEC5DC2D}" type="presParOf" srcId="{D02FB48B-F151-4733-93FA-CAFAEA3348DF}" destId="{CA829457-9565-48A1-B3D8-B4E69031A239}" srcOrd="1" destOrd="0" presId="urn:microsoft.com/office/officeart/2005/8/layout/hierarchy1"/>
    <dgm:cxn modelId="{F535C55F-C093-4701-AAC2-703FA1564FD4}" type="presParOf" srcId="{AFF9EC75-D80E-44C0-A9AE-C456B37233D6}" destId="{E3509022-0AA2-4E7D-9856-BBE5E143158D}" srcOrd="10" destOrd="0" presId="urn:microsoft.com/office/officeart/2005/8/layout/hierarchy1"/>
    <dgm:cxn modelId="{83E95427-47F9-4FED-AAF7-A70CD2EEC764}" type="presParOf" srcId="{AFF9EC75-D80E-44C0-A9AE-C456B37233D6}" destId="{1B23FCC1-F39D-47DB-B732-D22242B3E1BD}" srcOrd="11" destOrd="0" presId="urn:microsoft.com/office/officeart/2005/8/layout/hierarchy1"/>
    <dgm:cxn modelId="{B6CC63F0-178F-4767-9D33-ED32580EA20D}" type="presParOf" srcId="{1B23FCC1-F39D-47DB-B732-D22242B3E1BD}" destId="{AC7B127C-EF3A-4F33-8159-AC32ADBA560D}" srcOrd="0" destOrd="0" presId="urn:microsoft.com/office/officeart/2005/8/layout/hierarchy1"/>
    <dgm:cxn modelId="{BA82C8E8-689D-4C52-B763-147CC4DE616E}" type="presParOf" srcId="{AC7B127C-EF3A-4F33-8159-AC32ADBA560D}" destId="{19E8B2EF-5A3D-4EF0-B8F1-3F7518E17F2B}" srcOrd="0" destOrd="0" presId="urn:microsoft.com/office/officeart/2005/8/layout/hierarchy1"/>
    <dgm:cxn modelId="{B1821CED-FBB6-4392-A10E-EDC1B78EC652}" type="presParOf" srcId="{AC7B127C-EF3A-4F33-8159-AC32ADBA560D}" destId="{F1AE4F21-41D5-4BE4-8B60-D40F2D7FBB4E}" srcOrd="1" destOrd="0" presId="urn:microsoft.com/office/officeart/2005/8/layout/hierarchy1"/>
    <dgm:cxn modelId="{DD1021DC-E670-44BF-8C9C-71C873D86A09}" type="presParOf" srcId="{1B23FCC1-F39D-47DB-B732-D22242B3E1BD}" destId="{0BC31131-189F-4AEB-8D62-65F31C1D647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09022-0AA2-4E7D-9856-BBE5E143158D}">
      <dsp:nvSpPr>
        <dsp:cNvPr id="0" name=""/>
        <dsp:cNvSpPr/>
      </dsp:nvSpPr>
      <dsp:spPr>
        <a:xfrm>
          <a:off x="4552641" y="1123151"/>
          <a:ext cx="3911455" cy="372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711"/>
              </a:lnTo>
              <a:lnTo>
                <a:pt x="3911455" y="253711"/>
              </a:lnTo>
              <a:lnTo>
                <a:pt x="3911455" y="37229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F8AF5E-5440-4B1B-8E96-E9476E290E46}">
      <dsp:nvSpPr>
        <dsp:cNvPr id="0" name=""/>
        <dsp:cNvSpPr/>
      </dsp:nvSpPr>
      <dsp:spPr>
        <a:xfrm>
          <a:off x="4552641" y="1123151"/>
          <a:ext cx="2346873" cy="372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711"/>
              </a:lnTo>
              <a:lnTo>
                <a:pt x="2346873" y="253711"/>
              </a:lnTo>
              <a:lnTo>
                <a:pt x="2346873" y="37229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74984E-DD94-4B02-880B-6A4B3A92B391}">
      <dsp:nvSpPr>
        <dsp:cNvPr id="0" name=""/>
        <dsp:cNvSpPr/>
      </dsp:nvSpPr>
      <dsp:spPr>
        <a:xfrm>
          <a:off x="4552641" y="1123151"/>
          <a:ext cx="782291" cy="372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711"/>
              </a:lnTo>
              <a:lnTo>
                <a:pt x="782291" y="253711"/>
              </a:lnTo>
              <a:lnTo>
                <a:pt x="782291" y="37229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F549A6-81FB-499E-BD33-E065D75B8BCE}">
      <dsp:nvSpPr>
        <dsp:cNvPr id="0" name=""/>
        <dsp:cNvSpPr/>
      </dsp:nvSpPr>
      <dsp:spPr>
        <a:xfrm>
          <a:off x="3770349" y="1123151"/>
          <a:ext cx="782291" cy="372299"/>
        </a:xfrm>
        <a:custGeom>
          <a:avLst/>
          <a:gdLst/>
          <a:ahLst/>
          <a:cxnLst/>
          <a:rect l="0" t="0" r="0" b="0"/>
          <a:pathLst>
            <a:path>
              <a:moveTo>
                <a:pt x="782291" y="0"/>
              </a:moveTo>
              <a:lnTo>
                <a:pt x="782291" y="253711"/>
              </a:lnTo>
              <a:lnTo>
                <a:pt x="0" y="253711"/>
              </a:lnTo>
              <a:lnTo>
                <a:pt x="0" y="37229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2FBA1-88C8-4EBE-82AE-C694B4118ADF}">
      <dsp:nvSpPr>
        <dsp:cNvPr id="0" name=""/>
        <dsp:cNvSpPr/>
      </dsp:nvSpPr>
      <dsp:spPr>
        <a:xfrm>
          <a:off x="2205767" y="1123151"/>
          <a:ext cx="2346873" cy="372299"/>
        </a:xfrm>
        <a:custGeom>
          <a:avLst/>
          <a:gdLst/>
          <a:ahLst/>
          <a:cxnLst/>
          <a:rect l="0" t="0" r="0" b="0"/>
          <a:pathLst>
            <a:path>
              <a:moveTo>
                <a:pt x="2346873" y="0"/>
              </a:moveTo>
              <a:lnTo>
                <a:pt x="2346873" y="253711"/>
              </a:lnTo>
              <a:lnTo>
                <a:pt x="0" y="253711"/>
              </a:lnTo>
              <a:lnTo>
                <a:pt x="0" y="37229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2E09CE-0FAD-4E53-950D-6A6723D5B472}">
      <dsp:nvSpPr>
        <dsp:cNvPr id="0" name=""/>
        <dsp:cNvSpPr/>
      </dsp:nvSpPr>
      <dsp:spPr>
        <a:xfrm>
          <a:off x="641185" y="1123151"/>
          <a:ext cx="3911455" cy="372299"/>
        </a:xfrm>
        <a:custGeom>
          <a:avLst/>
          <a:gdLst/>
          <a:ahLst/>
          <a:cxnLst/>
          <a:rect l="0" t="0" r="0" b="0"/>
          <a:pathLst>
            <a:path>
              <a:moveTo>
                <a:pt x="3911455" y="0"/>
              </a:moveTo>
              <a:lnTo>
                <a:pt x="3911455" y="253711"/>
              </a:lnTo>
              <a:lnTo>
                <a:pt x="0" y="253711"/>
              </a:lnTo>
              <a:lnTo>
                <a:pt x="0" y="37229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6C218-3CE3-4C90-8F23-ABC466C93327}">
      <dsp:nvSpPr>
        <dsp:cNvPr id="0" name=""/>
        <dsp:cNvSpPr/>
      </dsp:nvSpPr>
      <dsp:spPr>
        <a:xfrm>
          <a:off x="3499447" y="141877"/>
          <a:ext cx="2106387" cy="9812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8D22C-66AD-45FA-9DF7-39761F3A4984}">
      <dsp:nvSpPr>
        <dsp:cNvPr id="0" name=""/>
        <dsp:cNvSpPr/>
      </dsp:nvSpPr>
      <dsp:spPr>
        <a:xfrm>
          <a:off x="3641682" y="277000"/>
          <a:ext cx="2106387" cy="9812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Combined 25 years of experience </a:t>
          </a:r>
        </a:p>
      </dsp:txBody>
      <dsp:txXfrm>
        <a:off x="3670423" y="305741"/>
        <a:ext cx="2048905" cy="923792"/>
      </dsp:txXfrm>
    </dsp:sp>
    <dsp:sp modelId="{3DAAE2BA-814E-44B9-AC39-F4FDA74D3DF2}">
      <dsp:nvSpPr>
        <dsp:cNvPr id="0" name=""/>
        <dsp:cNvSpPr/>
      </dsp:nvSpPr>
      <dsp:spPr>
        <a:xfrm>
          <a:off x="1128" y="1495451"/>
          <a:ext cx="1280112" cy="812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6000B8-2955-4308-827A-F72125626AE5}">
      <dsp:nvSpPr>
        <dsp:cNvPr id="0" name=""/>
        <dsp:cNvSpPr/>
      </dsp:nvSpPr>
      <dsp:spPr>
        <a:xfrm>
          <a:off x="143363" y="1630574"/>
          <a:ext cx="1280112" cy="812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TNR</a:t>
          </a:r>
        </a:p>
      </dsp:txBody>
      <dsp:txXfrm>
        <a:off x="167171" y="1654382"/>
        <a:ext cx="1232496" cy="765255"/>
      </dsp:txXfrm>
    </dsp:sp>
    <dsp:sp modelId="{56C484A1-5E5F-4A31-8C89-91F1CD509DF7}">
      <dsp:nvSpPr>
        <dsp:cNvPr id="0" name=""/>
        <dsp:cNvSpPr/>
      </dsp:nvSpPr>
      <dsp:spPr>
        <a:xfrm>
          <a:off x="1565711" y="1495451"/>
          <a:ext cx="1280112" cy="812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EFCE19-D4CA-48ED-BD4F-C4A12DA55D1A}">
      <dsp:nvSpPr>
        <dsp:cNvPr id="0" name=""/>
        <dsp:cNvSpPr/>
      </dsp:nvSpPr>
      <dsp:spPr>
        <a:xfrm>
          <a:off x="1707945" y="1630574"/>
          <a:ext cx="1280112" cy="812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Dispute management</a:t>
          </a:r>
        </a:p>
      </dsp:txBody>
      <dsp:txXfrm>
        <a:off x="1731753" y="1654382"/>
        <a:ext cx="1232496" cy="765255"/>
      </dsp:txXfrm>
    </dsp:sp>
    <dsp:sp modelId="{2FE7E666-2EB6-45B6-959A-F6AD859EAC7B}">
      <dsp:nvSpPr>
        <dsp:cNvPr id="0" name=""/>
        <dsp:cNvSpPr/>
      </dsp:nvSpPr>
      <dsp:spPr>
        <a:xfrm>
          <a:off x="3130293" y="1495451"/>
          <a:ext cx="1280112" cy="812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B9A916-9F82-407A-85BB-1B3018127722}">
      <dsp:nvSpPr>
        <dsp:cNvPr id="0" name=""/>
        <dsp:cNvSpPr/>
      </dsp:nvSpPr>
      <dsp:spPr>
        <a:xfrm>
          <a:off x="3272528" y="1630574"/>
          <a:ext cx="1280112" cy="812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Intake diversion</a:t>
          </a:r>
        </a:p>
      </dsp:txBody>
      <dsp:txXfrm>
        <a:off x="3296336" y="1654382"/>
        <a:ext cx="1232496" cy="765255"/>
      </dsp:txXfrm>
    </dsp:sp>
    <dsp:sp modelId="{ED0C2143-03CB-4950-81F7-F06ED6702BA1}">
      <dsp:nvSpPr>
        <dsp:cNvPr id="0" name=""/>
        <dsp:cNvSpPr/>
      </dsp:nvSpPr>
      <dsp:spPr>
        <a:xfrm>
          <a:off x="4694875" y="1495451"/>
          <a:ext cx="1280112" cy="812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6F1E6-8627-4040-B492-0727426E3457}">
      <dsp:nvSpPr>
        <dsp:cNvPr id="0" name=""/>
        <dsp:cNvSpPr/>
      </dsp:nvSpPr>
      <dsp:spPr>
        <a:xfrm>
          <a:off x="4837110" y="1630574"/>
          <a:ext cx="1280112" cy="812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/>
              <a:cs typeface="Arial"/>
            </a:rPr>
            <a:t>Hoarding projects</a:t>
          </a:r>
        </a:p>
      </dsp:txBody>
      <dsp:txXfrm>
        <a:off x="4860918" y="1654382"/>
        <a:ext cx="1232496" cy="765255"/>
      </dsp:txXfrm>
    </dsp:sp>
    <dsp:sp modelId="{ACB1D6D3-FCAB-45BC-9D80-0975BB7FE844}">
      <dsp:nvSpPr>
        <dsp:cNvPr id="0" name=""/>
        <dsp:cNvSpPr/>
      </dsp:nvSpPr>
      <dsp:spPr>
        <a:xfrm>
          <a:off x="6259458" y="1495451"/>
          <a:ext cx="1280112" cy="812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D57189-ED9B-4512-828B-24DC088BF3E6}">
      <dsp:nvSpPr>
        <dsp:cNvPr id="0" name=""/>
        <dsp:cNvSpPr/>
      </dsp:nvSpPr>
      <dsp:spPr>
        <a:xfrm>
          <a:off x="6401692" y="1630574"/>
          <a:ext cx="1280112" cy="812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/>
              <a:cs typeface="Arial"/>
            </a:rPr>
            <a:t>Working cats</a:t>
          </a:r>
        </a:p>
      </dsp:txBody>
      <dsp:txXfrm>
        <a:off x="6425500" y="1654382"/>
        <a:ext cx="1232496" cy="765255"/>
      </dsp:txXfrm>
    </dsp:sp>
    <dsp:sp modelId="{19E8B2EF-5A3D-4EF0-B8F1-3F7518E17F2B}">
      <dsp:nvSpPr>
        <dsp:cNvPr id="0" name=""/>
        <dsp:cNvSpPr/>
      </dsp:nvSpPr>
      <dsp:spPr>
        <a:xfrm>
          <a:off x="7824040" y="1495451"/>
          <a:ext cx="1280112" cy="812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E4F21-41D5-4BE4-8B60-D40F2D7FBB4E}">
      <dsp:nvSpPr>
        <dsp:cNvPr id="0" name=""/>
        <dsp:cNvSpPr/>
      </dsp:nvSpPr>
      <dsp:spPr>
        <a:xfrm>
          <a:off x="7966275" y="1630574"/>
          <a:ext cx="1280112" cy="812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Barn cats</a:t>
          </a:r>
        </a:p>
      </dsp:txBody>
      <dsp:txXfrm>
        <a:off x="7990083" y="1654382"/>
        <a:ext cx="1232496" cy="7652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0B4FB-9EC3-4BC7-B425-EB7964698C2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DBCC3-66C1-435A-A486-ED9B8CEBB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01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23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7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95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91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78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99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827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54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80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48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32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19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79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67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34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93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165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39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619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578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212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62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20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3181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107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032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80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19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996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402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324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7911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480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468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5799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414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1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3018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9283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691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921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BCC3-66C1-435A-A486-ED9B8CEBB3A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11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9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48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4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2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3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33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8489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39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5422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22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67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F6A0-F7C6-48DF-997F-84CDE75C3AF9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37DE-8244-48DC-A962-A58387277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Logo">
            <a:extLst>
              <a:ext uri="{FF2B5EF4-FFF2-40B4-BE49-F238E27FC236}">
                <a16:creationId xmlns:a16="http://schemas.microsoft.com/office/drawing/2014/main" id="{3183C93B-4554-C3C6-BA85-06B897D692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076" y="6068291"/>
            <a:ext cx="1225568" cy="65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8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7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jp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svg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tsinaction.org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3FBD7F-122D-EE6A-D175-B0AEC8C0A6B7}"/>
              </a:ext>
            </a:extLst>
          </p:cNvPr>
          <p:cNvSpPr txBox="1"/>
          <p:nvPr/>
        </p:nvSpPr>
        <p:spPr>
          <a:xfrm>
            <a:off x="1608194" y="1485508"/>
            <a:ext cx="4990612" cy="23698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dirty="0">
                <a:latin typeface="Arial Black"/>
              </a:rPr>
              <a:t>MYTH BUSTING: </a:t>
            </a:r>
            <a:r>
              <a:rPr lang="en-US" sz="3600" dirty="0">
                <a:solidFill>
                  <a:schemeClr val="accent2"/>
                </a:solidFill>
                <a:latin typeface="Arial Black"/>
              </a:rPr>
              <a:t>Challenging Traditions to Save More Cats</a:t>
            </a:r>
            <a:endParaRPr lang="en-US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FC599C-257C-1A88-DCAF-49F394F216AA}"/>
              </a:ext>
            </a:extLst>
          </p:cNvPr>
          <p:cNvSpPr txBox="1"/>
          <p:nvPr/>
        </p:nvSpPr>
        <p:spPr>
          <a:xfrm>
            <a:off x="1636958" y="4664412"/>
            <a:ext cx="2644204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Erica Roewade</a:t>
            </a:r>
          </a:p>
          <a:p>
            <a:r>
              <a:rPr lang="en-US" sz="2200" dirty="0">
                <a:latin typeface="Arial"/>
                <a:cs typeface="Arial"/>
              </a:rPr>
              <a:t>Outreach Director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B59A80-C2DF-7A7C-64BE-8A3F8BE32F29}"/>
              </a:ext>
            </a:extLst>
          </p:cNvPr>
          <p:cNvSpPr txBox="1"/>
          <p:nvPr/>
        </p:nvSpPr>
        <p:spPr>
          <a:xfrm>
            <a:off x="4385431" y="4693189"/>
            <a:ext cx="310771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dirty="0">
                <a:latin typeface="Arial"/>
                <a:cs typeface="Arial"/>
              </a:rPr>
              <a:t>Liz Houtz</a:t>
            </a:r>
          </a:p>
          <a:p>
            <a:r>
              <a:rPr lang="en-US" sz="2200" dirty="0">
                <a:latin typeface="Arial"/>
                <a:cs typeface="Arial"/>
              </a:rPr>
              <a:t>Programs Director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F3C330E-3DBF-E75E-5785-BDCEE29F24E0}"/>
              </a:ext>
            </a:extLst>
          </p:cNvPr>
          <p:cNvSpPr txBox="1"/>
          <p:nvPr/>
        </p:nvSpPr>
        <p:spPr>
          <a:xfrm>
            <a:off x="7597416" y="4685346"/>
            <a:ext cx="260517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Arial"/>
                <a:cs typeface="Arial"/>
              </a:rPr>
              <a:t>www.catsinaction.org</a:t>
            </a:r>
          </a:p>
          <a:p>
            <a:r>
              <a:rPr lang="en-US" b="1">
                <a:solidFill>
                  <a:schemeClr val="accent2"/>
                </a:solidFill>
                <a:latin typeface="Arial"/>
                <a:cs typeface="Arial"/>
              </a:rPr>
              <a:t>            </a:t>
            </a:r>
            <a:r>
              <a:rPr lang="en-US" b="1">
                <a:latin typeface="Arial"/>
                <a:cs typeface="Arial"/>
              </a:rPr>
              <a:t>Chicago</a:t>
            </a:r>
          </a:p>
        </p:txBody>
      </p:sp>
      <p:pic>
        <p:nvPicPr>
          <p:cNvPr id="2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6927286-ED4D-91C7-4159-823672F7B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608" y="1491501"/>
            <a:ext cx="4166558" cy="261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7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865735-A562-5E20-7475-56543C482B51}"/>
              </a:ext>
            </a:extLst>
          </p:cNvPr>
          <p:cNvSpPr txBox="1"/>
          <p:nvPr/>
        </p:nvSpPr>
        <p:spPr>
          <a:xfrm>
            <a:off x="555575" y="345441"/>
            <a:ext cx="4192271" cy="21164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 fontAlgn="base">
              <a:spcBef>
                <a:spcPts val="560"/>
              </a:spcBef>
              <a:spcAft>
                <a:spcPts val="0"/>
              </a:spcAft>
            </a:pPr>
            <a:r>
              <a:rPr lang="en-US" sz="22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ERICA</a:t>
            </a:r>
          </a:p>
          <a:p>
            <a:pPr marL="285750" indent="-285750" rtl="0" fontAlgn="base">
              <a:spcBef>
                <a:spcPts val="5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Archeology/MA</a:t>
            </a:r>
          </a:p>
          <a:p>
            <a:pPr marL="285750" indent="-285750" rtl="0" fontAlgn="base">
              <a:spcBef>
                <a:spcPts val="5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Community Cats Coordinator at 2 large Chicago shelters 2013-16</a:t>
            </a:r>
          </a:p>
          <a:p>
            <a:pPr rtl="0" fontAlgn="base">
              <a:spcBef>
                <a:spcPts val="560"/>
              </a:spcBef>
              <a:spcAft>
                <a:spcPts val="0"/>
              </a:spcAft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560"/>
              </a:spcBef>
              <a:spcAft>
                <a:spcPts val="0"/>
              </a:spcAft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extBox 16">
            <a:extLst>
              <a:ext uri="{FF2B5EF4-FFF2-40B4-BE49-F238E27FC236}">
                <a16:creationId xmlns:a16="http://schemas.microsoft.com/office/drawing/2014/main" id="{27C538D2-65D4-1881-3BEB-9D997DC90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3284665"/>
              </p:ext>
            </p:extLst>
          </p:nvPr>
        </p:nvGraphicFramePr>
        <p:xfrm>
          <a:off x="1256581" y="3838863"/>
          <a:ext cx="9247517" cy="2585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Graphic 10" descr="Cat outline">
            <a:extLst>
              <a:ext uri="{FF2B5EF4-FFF2-40B4-BE49-F238E27FC236}">
                <a16:creationId xmlns:a16="http://schemas.microsoft.com/office/drawing/2014/main" id="{E35F0676-063A-9328-FE83-D4966A2976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61984" y="815571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92A747E-ADBE-0A1C-503D-7794944573A4}"/>
              </a:ext>
            </a:extLst>
          </p:cNvPr>
          <p:cNvSpPr txBox="1"/>
          <p:nvPr/>
        </p:nvSpPr>
        <p:spPr>
          <a:xfrm>
            <a:off x="7129630" y="380612"/>
            <a:ext cx="4915832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 fontAlgn="base">
              <a:spcBef>
                <a:spcPts val="560"/>
              </a:spcBef>
              <a:spcAft>
                <a:spcPts val="0"/>
              </a:spcAft>
            </a:pPr>
            <a:r>
              <a:rPr lang="en-US" sz="2200" b="1" dirty="0">
                <a:solidFill>
                  <a:srgbClr val="000000"/>
                </a:solidFill>
                <a:latin typeface="Arial"/>
                <a:cs typeface="Arial"/>
              </a:rPr>
              <a:t>LIZ</a:t>
            </a:r>
          </a:p>
          <a:p>
            <a:pPr marL="285750" indent="-285750" fontAlgn="base"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Engineering/MBA</a:t>
            </a:r>
            <a:endParaRPr lang="en-US" dirty="0">
              <a:ea typeface="+mn-lt"/>
              <a:cs typeface="+mn-lt"/>
            </a:endParaRPr>
          </a:p>
          <a:p>
            <a:pPr marL="285750" indent="-285750" fontAlgn="base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Community Cats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Program Manager at Chicago’s largest cat-only shelter 2013-17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rtl="0" fontAlgn="base">
              <a:spcBef>
                <a:spcPts val="560"/>
              </a:spcBef>
              <a:spcAft>
                <a:spcPts val="0"/>
              </a:spcAft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4FC2A6-3C3D-AEB6-12B1-9D0BA6D22C66}"/>
              </a:ext>
            </a:extLst>
          </p:cNvPr>
          <p:cNvSpPr txBox="1"/>
          <p:nvPr/>
        </p:nvSpPr>
        <p:spPr>
          <a:xfrm>
            <a:off x="4102146" y="2284433"/>
            <a:ext cx="370542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Co-founded </a:t>
            </a:r>
            <a:r>
              <a:rPr lang="en-US" b="1" dirty="0">
                <a:latin typeface="Arial"/>
                <a:cs typeface="Arial"/>
              </a:rPr>
              <a:t>Cats in Action</a:t>
            </a:r>
            <a:r>
              <a:rPr lang="en-US" dirty="0">
                <a:latin typeface="Arial"/>
                <a:cs typeface="Arial"/>
              </a:rPr>
              <a:t> 2020 as a TNR resource group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Established non-profit 2022</a:t>
            </a:r>
          </a:p>
        </p:txBody>
      </p:sp>
      <p:pic>
        <p:nvPicPr>
          <p:cNvPr id="6" name="Picture 5" descr="A person holding kittens in her arms&#10;&#10;Description automatically generated">
            <a:extLst>
              <a:ext uri="{FF2B5EF4-FFF2-40B4-BE49-F238E27FC236}">
                <a16:creationId xmlns:a16="http://schemas.microsoft.com/office/drawing/2014/main" id="{8A0FF7BB-CC77-DE3F-46FF-C650BA2543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128" y="2073383"/>
            <a:ext cx="1941348" cy="2730780"/>
          </a:xfrm>
          <a:prstGeom prst="rect">
            <a:avLst/>
          </a:prstGeom>
        </p:spPr>
      </p:pic>
      <p:pic>
        <p:nvPicPr>
          <p:cNvPr id="8" name="Picture 7" descr="A person kneeling next to a cage with a dog&#10;&#10;Description automatically generated">
            <a:extLst>
              <a:ext uri="{FF2B5EF4-FFF2-40B4-BE49-F238E27FC236}">
                <a16:creationId xmlns:a16="http://schemas.microsoft.com/office/drawing/2014/main" id="{26E1FD0A-B1E8-B6D0-0B6D-D862F9B9F7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49" y="2141761"/>
            <a:ext cx="2541738" cy="260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52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865735-A562-5E20-7475-56543C482B51}"/>
              </a:ext>
            </a:extLst>
          </p:cNvPr>
          <p:cNvSpPr txBox="1"/>
          <p:nvPr/>
        </p:nvSpPr>
        <p:spPr>
          <a:xfrm>
            <a:off x="869002" y="2006871"/>
            <a:ext cx="4867564" cy="43704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400" b="0" i="0" dirty="0">
                <a:effectLst/>
                <a:latin typeface="Arial"/>
                <a:cs typeface="Arial"/>
              </a:rPr>
              <a:t>3.2 million cats enter the shelter system on average </a:t>
            </a:r>
            <a:r>
              <a:rPr lang="en-US" sz="2400" dirty="0">
                <a:latin typeface="Arial"/>
                <a:cs typeface="Arial"/>
              </a:rPr>
              <a:t>every year</a:t>
            </a:r>
            <a:endParaRPr lang="en-US" dirty="0">
              <a:latin typeface="Arial"/>
              <a:cs typeface="Arial"/>
            </a:endParaRPr>
          </a:p>
          <a:p>
            <a:pPr marL="342900" indent="-342900" algn="l">
              <a:buFont typeface="Arial" panose="05000000000000000000" pitchFamily="2" charset="2"/>
              <a:buChar char="•"/>
            </a:pPr>
            <a:endParaRPr lang="en-US" sz="1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400" b="0" i="0" dirty="0">
                <a:effectLst/>
                <a:latin typeface="Arial"/>
                <a:cs typeface="Arial"/>
              </a:rPr>
              <a:t>530,000 cats are euthanized in shelters annually</a:t>
            </a:r>
          </a:p>
          <a:p>
            <a:pPr marL="342900" indent="-342900" algn="l">
              <a:buFont typeface="Arial" panose="05000000000000000000" pitchFamily="2" charset="2"/>
              <a:buChar char="•"/>
            </a:pPr>
            <a:endParaRPr lang="en-US" sz="1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400" dirty="0">
                <a:latin typeface="Arial"/>
                <a:cs typeface="Arial"/>
              </a:rPr>
              <a:t>810,000</a:t>
            </a:r>
            <a:r>
              <a:rPr lang="en-US" sz="2400" b="0" i="0" dirty="0">
                <a:effectLst/>
                <a:latin typeface="Arial"/>
                <a:cs typeface="Arial"/>
              </a:rPr>
              <a:t> animals in shelters are returned to their owners </a:t>
            </a:r>
            <a:r>
              <a:rPr lang="en-US" sz="2400" dirty="0">
                <a:latin typeface="Arial"/>
                <a:cs typeface="Arial"/>
              </a:rPr>
              <a:t>(o</a:t>
            </a:r>
            <a:r>
              <a:rPr lang="en-US" sz="2400" b="0" i="0" dirty="0">
                <a:effectLst/>
                <a:latin typeface="Arial"/>
                <a:cs typeface="Arial"/>
              </a:rPr>
              <a:t>nly 100,000 </a:t>
            </a:r>
            <a:r>
              <a:rPr lang="en-US" sz="2400" dirty="0">
                <a:latin typeface="Arial"/>
                <a:cs typeface="Arial"/>
              </a:rPr>
              <a:t>are cats, 3.1%)</a:t>
            </a:r>
            <a:endParaRPr lang="en-US" sz="2400" b="0" i="0" dirty="0">
              <a:effectLst/>
              <a:latin typeface="Arial"/>
              <a:cs typeface="Arial"/>
            </a:endParaRPr>
          </a:p>
          <a:p>
            <a:pPr algn="l"/>
            <a:endParaRPr lang="en-US" sz="2200" b="0" i="0" dirty="0">
              <a:effectLst/>
              <a:latin typeface="tahoma" panose="020B0604030504040204" pitchFamily="34" charset="0"/>
            </a:endParaRPr>
          </a:p>
          <a:p>
            <a:pPr algn="l"/>
            <a:endParaRPr lang="en-US" sz="2200" b="0" i="0" dirty="0">
              <a:effectLst/>
              <a:latin typeface="tahoma" panose="020B0604030504040204" pitchFamily="34" charset="0"/>
            </a:endParaRPr>
          </a:p>
          <a:p>
            <a:pPr algn="l"/>
            <a:r>
              <a:rPr lang="en-US" sz="14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Source: www.shelteranimalscount.org National Database, 2021 data</a:t>
            </a:r>
          </a:p>
          <a:p>
            <a:pPr algn="l"/>
            <a:endParaRPr lang="en-US" b="0" i="0" dirty="0">
              <a:solidFill>
                <a:srgbClr val="26282A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6" name="Picture 5" descr="A rat in a cage&#10;&#10;Description automatically generated with medium confidence">
            <a:extLst>
              <a:ext uri="{FF2B5EF4-FFF2-40B4-BE49-F238E27FC236}">
                <a16:creationId xmlns:a16="http://schemas.microsoft.com/office/drawing/2014/main" id="{2971B9E5-F986-39B2-C004-F4579E7B3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167" y="389772"/>
            <a:ext cx="3104760" cy="3104760"/>
          </a:xfrm>
          <a:prstGeom prst="rect">
            <a:avLst/>
          </a:prstGeom>
        </p:spPr>
      </p:pic>
      <p:pic>
        <p:nvPicPr>
          <p:cNvPr id="11" name="Picture 10" descr="A cat in a cage&#10;&#10;Description automatically generated with medium confidence">
            <a:extLst>
              <a:ext uri="{FF2B5EF4-FFF2-40B4-BE49-F238E27FC236}">
                <a16:creationId xmlns:a16="http://schemas.microsoft.com/office/drawing/2014/main" id="{DD0538F3-1415-A2ED-4630-F3B8CCC45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309" y="3244550"/>
            <a:ext cx="2999232" cy="2999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B3B052-0670-9A91-D8E2-E437B1FE2160}"/>
              </a:ext>
            </a:extLst>
          </p:cNvPr>
          <p:cNvSpPr txBox="1"/>
          <p:nvPr/>
        </p:nvSpPr>
        <p:spPr>
          <a:xfrm>
            <a:off x="867200" y="712906"/>
            <a:ext cx="513563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Traditional policies are not working for cats – what’s measurable</a:t>
            </a:r>
          </a:p>
        </p:txBody>
      </p:sp>
    </p:spTree>
    <p:extLst>
      <p:ext uri="{BB962C8B-B14F-4D97-AF65-F5344CB8AC3E}">
        <p14:creationId xmlns:p14="http://schemas.microsoft.com/office/powerpoint/2010/main" val="3210709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865735-A562-5E20-7475-56543C482B51}"/>
              </a:ext>
            </a:extLst>
          </p:cNvPr>
          <p:cNvSpPr txBox="1"/>
          <p:nvPr/>
        </p:nvSpPr>
        <p:spPr>
          <a:xfrm>
            <a:off x="869002" y="2006871"/>
            <a:ext cx="4867564" cy="48320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400" b="0" i="0" dirty="0">
                <a:effectLst/>
                <a:latin typeface="Arial"/>
                <a:cs typeface="Arial"/>
              </a:rPr>
              <a:t>3.2 million cats enter the shelter system on average </a:t>
            </a:r>
            <a:r>
              <a:rPr lang="en-US" sz="2400" dirty="0">
                <a:latin typeface="Arial"/>
                <a:cs typeface="Arial"/>
              </a:rPr>
              <a:t>every year</a:t>
            </a:r>
            <a:endParaRPr lang="en-US" dirty="0">
              <a:latin typeface="Arial"/>
              <a:cs typeface="Arial"/>
            </a:endParaRPr>
          </a:p>
          <a:p>
            <a:pPr marL="342900" indent="-342900" algn="l">
              <a:buFont typeface="Arial" panose="05000000000000000000" pitchFamily="2" charset="2"/>
              <a:buChar char="•"/>
            </a:pPr>
            <a:endParaRPr lang="en-US" sz="1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400" b="0" i="0" dirty="0">
                <a:effectLst/>
                <a:latin typeface="Arial"/>
                <a:cs typeface="Arial"/>
              </a:rPr>
              <a:t>530,000 cats are euthanized in shelters annually</a:t>
            </a:r>
          </a:p>
          <a:p>
            <a:pPr marL="342900" indent="-342900" algn="l">
              <a:buFont typeface="Arial" panose="05000000000000000000" pitchFamily="2" charset="2"/>
              <a:buChar char="•"/>
            </a:pPr>
            <a:endParaRPr lang="en-US" sz="1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400" dirty="0">
                <a:latin typeface="Arial"/>
                <a:cs typeface="Arial"/>
              </a:rPr>
              <a:t>810,000</a:t>
            </a:r>
            <a:r>
              <a:rPr lang="en-US" sz="2400" b="0" i="0" dirty="0">
                <a:effectLst/>
                <a:latin typeface="Arial"/>
                <a:cs typeface="Arial"/>
              </a:rPr>
              <a:t> animals in shelters are returned to their owners </a:t>
            </a:r>
            <a:r>
              <a:rPr lang="en-US" sz="2400" dirty="0">
                <a:latin typeface="Arial"/>
                <a:cs typeface="Arial"/>
              </a:rPr>
              <a:t>(only</a:t>
            </a:r>
            <a:r>
              <a:rPr lang="en-US" sz="2400" b="0" i="0" dirty="0">
                <a:effectLst/>
                <a:latin typeface="Arial"/>
                <a:cs typeface="Arial"/>
              </a:rPr>
              <a:t> 100,000 </a:t>
            </a:r>
            <a:r>
              <a:rPr lang="en-US" sz="2400" dirty="0">
                <a:latin typeface="Arial"/>
                <a:cs typeface="Arial"/>
              </a:rPr>
              <a:t>are cats, 3.1%)</a:t>
            </a:r>
          </a:p>
          <a:p>
            <a:endParaRPr lang="en-US" sz="2400" b="0" i="1" dirty="0">
              <a:effectLst/>
              <a:latin typeface="Arial"/>
              <a:cs typeface="Arial"/>
            </a:endParaRPr>
          </a:p>
          <a:p>
            <a:endParaRPr lang="en-US" sz="1400" b="0" i="1" dirty="0">
              <a:effectLst/>
              <a:latin typeface="Arial"/>
              <a:cs typeface="Arial"/>
            </a:endParaRPr>
          </a:p>
          <a:p>
            <a:r>
              <a:rPr lang="en-US" sz="1400" b="0" i="1" dirty="0">
                <a:effectLst/>
                <a:latin typeface="Arial"/>
                <a:cs typeface="Arial"/>
              </a:rPr>
              <a:t>Source: www.shelteranimalscount.org National Database, 2021 data</a:t>
            </a:r>
          </a:p>
          <a:p>
            <a:pPr algn="l"/>
            <a:br>
              <a:rPr lang="en-US" b="0" i="0" dirty="0">
                <a:effectLst/>
                <a:latin typeface="tahoma" panose="020B0604030504040204" pitchFamily="34" charset="0"/>
              </a:rPr>
            </a:br>
            <a:endParaRPr lang="en-US" b="0" i="0" dirty="0">
              <a:solidFill>
                <a:srgbClr val="26282A"/>
              </a:solidFill>
              <a:effectLst/>
              <a:latin typeface="tahoma" panose="020B0604030504040204" pitchFamily="34" charset="0"/>
            </a:endParaRPr>
          </a:p>
          <a:p>
            <a:pPr algn="l"/>
            <a:endParaRPr lang="en-US" b="0" i="0" dirty="0">
              <a:solidFill>
                <a:srgbClr val="26282A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6" name="Picture 5" descr="A rat in a cage&#10;&#10;Description automatically generated with medium confidence">
            <a:extLst>
              <a:ext uri="{FF2B5EF4-FFF2-40B4-BE49-F238E27FC236}">
                <a16:creationId xmlns:a16="http://schemas.microsoft.com/office/drawing/2014/main" id="{2971B9E5-F986-39B2-C004-F4579E7B3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167" y="389772"/>
            <a:ext cx="3104760" cy="3104760"/>
          </a:xfrm>
          <a:prstGeom prst="rect">
            <a:avLst/>
          </a:prstGeom>
        </p:spPr>
      </p:pic>
      <p:pic>
        <p:nvPicPr>
          <p:cNvPr id="11" name="Picture 10" descr="A cat in a cage&#10;&#10;Description automatically generated with medium confidence">
            <a:extLst>
              <a:ext uri="{FF2B5EF4-FFF2-40B4-BE49-F238E27FC236}">
                <a16:creationId xmlns:a16="http://schemas.microsoft.com/office/drawing/2014/main" id="{DD0538F3-1415-A2ED-4630-F3B8CCC45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309" y="3244550"/>
            <a:ext cx="2999232" cy="2999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B3B052-0670-9A91-D8E2-E437B1FE2160}"/>
              </a:ext>
            </a:extLst>
          </p:cNvPr>
          <p:cNvSpPr txBox="1"/>
          <p:nvPr/>
        </p:nvSpPr>
        <p:spPr>
          <a:xfrm>
            <a:off x="867200" y="712906"/>
            <a:ext cx="478976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Traditional policies are not working for cats – what’s measurable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B694D4-D188-0792-E94D-76A73E8CBDDA}"/>
              </a:ext>
            </a:extLst>
          </p:cNvPr>
          <p:cNvSpPr txBox="1"/>
          <p:nvPr/>
        </p:nvSpPr>
        <p:spPr>
          <a:xfrm>
            <a:off x="9381402" y="921905"/>
            <a:ext cx="2616328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>
                <a:latin typeface="Arial"/>
                <a:cs typeface="Arial"/>
              </a:rPr>
              <a:t>Bently </a:t>
            </a:r>
            <a:r>
              <a:rPr lang="en-US">
                <a:latin typeface="Arial"/>
                <a:cs typeface="Arial"/>
              </a:rPr>
              <a:t>doesn't understand why he was picked up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 misses his person who may never find him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AF2D04-3C2E-D6EF-274C-1A53AB50B3EB}"/>
              </a:ext>
            </a:extLst>
          </p:cNvPr>
          <p:cNvSpPr txBox="1"/>
          <p:nvPr/>
        </p:nvSpPr>
        <p:spPr>
          <a:xfrm>
            <a:off x="5930836" y="3898018"/>
            <a:ext cx="228564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>
                <a:latin typeface="Arial"/>
                <a:cs typeface="Arial"/>
              </a:rPr>
              <a:t>Stanley </a:t>
            </a:r>
            <a:r>
              <a:rPr lang="en-US">
                <a:latin typeface="Arial"/>
                <a:cs typeface="Arial"/>
              </a:rPr>
              <a:t>is terrified of people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Feral cats rarely make it out of impoundment facilities alive</a:t>
            </a:r>
          </a:p>
        </p:txBody>
      </p:sp>
    </p:spTree>
    <p:extLst>
      <p:ext uri="{BB962C8B-B14F-4D97-AF65-F5344CB8AC3E}">
        <p14:creationId xmlns:p14="http://schemas.microsoft.com/office/powerpoint/2010/main" val="4279984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865735-A562-5E20-7475-56543C482B51}"/>
              </a:ext>
            </a:extLst>
          </p:cNvPr>
          <p:cNvSpPr txBox="1"/>
          <p:nvPr/>
        </p:nvSpPr>
        <p:spPr>
          <a:xfrm>
            <a:off x="869002" y="1461736"/>
            <a:ext cx="4863584" cy="52783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100" b="0" i="0" dirty="0">
                <a:effectLst/>
                <a:latin typeface="Arial"/>
                <a:cs typeface="Arial"/>
              </a:rPr>
              <a:t>How many pet cats are abandoned outside when people can’t find placement?</a:t>
            </a:r>
          </a:p>
          <a:p>
            <a:pPr marL="342900" indent="-342900">
              <a:buFont typeface="Arial" panose="05000000000000000000" pitchFamily="2" charset="2"/>
              <a:buChar char="•"/>
            </a:pPr>
            <a:endParaRPr lang="en-US" sz="800" b="0" i="0" dirty="0">
              <a:effectLst/>
              <a:latin typeface="Arial"/>
              <a:cs typeface="Arial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100" dirty="0">
                <a:latin typeface="Arial"/>
                <a:cs typeface="Arial"/>
              </a:rPr>
              <a:t>How many sick/injured outside cats can’t get help?</a:t>
            </a:r>
          </a:p>
          <a:p>
            <a:pPr marL="342900" indent="-342900">
              <a:buFont typeface="Arial" panose="05000000000000000000" pitchFamily="2" charset="2"/>
              <a:buChar char="•"/>
            </a:pPr>
            <a:endParaRPr lang="en-US" sz="8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100" b="0" i="0" dirty="0">
                <a:effectLst/>
                <a:latin typeface="Arial"/>
                <a:cs typeface="Arial"/>
              </a:rPr>
              <a:t>What is happening to cats that don’t get into shelters?</a:t>
            </a:r>
          </a:p>
          <a:p>
            <a:pPr marL="342900" indent="-342900">
              <a:buFont typeface="Arial" panose="05000000000000000000" pitchFamily="2" charset="2"/>
              <a:buChar char="•"/>
            </a:pPr>
            <a:endParaRPr lang="en-US" sz="800" b="0" i="0" dirty="0">
              <a:effectLst/>
              <a:latin typeface="Arial"/>
              <a:cs typeface="Arial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100" dirty="0">
                <a:latin typeface="Arial"/>
                <a:cs typeface="Arial"/>
              </a:rPr>
              <a:t>What is happening to feral cats that aren’t getting </a:t>
            </a:r>
            <a:r>
              <a:rPr lang="en-US" sz="2100" dirty="0" err="1">
                <a:latin typeface="Arial"/>
                <a:cs typeface="Arial"/>
              </a:rPr>
              <a:t>TNR’d</a:t>
            </a:r>
            <a:r>
              <a:rPr lang="en-US" sz="2100" dirty="0">
                <a:latin typeface="Arial"/>
                <a:cs typeface="Arial"/>
              </a:rPr>
              <a:t>?</a:t>
            </a:r>
          </a:p>
          <a:p>
            <a:pPr marL="342900" indent="-342900">
              <a:buFont typeface="Arial" panose="05000000000000000000" pitchFamily="2" charset="2"/>
              <a:buChar char="•"/>
            </a:pPr>
            <a:endParaRPr lang="en-US" sz="800" dirty="0">
              <a:latin typeface="Arial"/>
              <a:cs typeface="Arial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100" b="0" i="0" dirty="0">
                <a:effectLst/>
                <a:latin typeface="Arial"/>
                <a:cs typeface="Arial"/>
              </a:rPr>
              <a:t>How many kittens are dying?</a:t>
            </a:r>
          </a:p>
          <a:p>
            <a:pPr marL="342900" indent="-342900">
              <a:buFont typeface="Arial" panose="05000000000000000000" pitchFamily="2" charset="2"/>
              <a:buChar char="•"/>
            </a:pPr>
            <a:endParaRPr lang="en-US" sz="800" b="0" i="0" dirty="0">
              <a:effectLst/>
              <a:latin typeface="Arial"/>
              <a:cs typeface="Arial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100" dirty="0">
                <a:latin typeface="Arial"/>
                <a:cs typeface="Arial"/>
              </a:rPr>
              <a:t>How efficiently are we spending limited resources?</a:t>
            </a:r>
          </a:p>
          <a:p>
            <a:pPr marL="342900" indent="-342900">
              <a:buFont typeface="Arial" panose="05000000000000000000" pitchFamily="2" charset="2"/>
              <a:buChar char="•"/>
            </a:pPr>
            <a:endParaRPr lang="en-US" sz="1000" dirty="0">
              <a:latin typeface="Arial"/>
              <a:cs typeface="Arial"/>
            </a:endParaRPr>
          </a:p>
          <a:p>
            <a:r>
              <a:rPr lang="en-US" sz="2200" b="1" dirty="0">
                <a:effectLst/>
                <a:latin typeface="Arial"/>
                <a:cs typeface="Arial"/>
              </a:rPr>
              <a:t>It’s ugly out there!</a:t>
            </a:r>
            <a:endParaRPr lang="en-US" b="0" i="0" dirty="0">
              <a:solidFill>
                <a:srgbClr val="26282A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B3B052-0670-9A91-D8E2-E437B1FE2160}"/>
              </a:ext>
            </a:extLst>
          </p:cNvPr>
          <p:cNvSpPr txBox="1"/>
          <p:nvPr/>
        </p:nvSpPr>
        <p:spPr>
          <a:xfrm>
            <a:off x="867199" y="501887"/>
            <a:ext cx="637766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Traditional policies are not working for cats – what’s harder to measure. . 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B90685-0E5C-FD50-539B-782BD4918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447" y="879230"/>
            <a:ext cx="3798277" cy="5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26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10BC28-D22B-2A8D-9987-62391DCF7462}"/>
              </a:ext>
            </a:extLst>
          </p:cNvPr>
          <p:cNvSpPr txBox="1"/>
          <p:nvPr/>
        </p:nvSpPr>
        <p:spPr>
          <a:xfrm>
            <a:off x="701256" y="1536174"/>
            <a:ext cx="6016068" cy="42473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“home” from a cat’s perspective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What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 an appropriate living situation for a feral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vs. friendly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 cat?</a:t>
            </a:r>
          </a:p>
          <a:p>
            <a:pPr marL="342900" indent="-3429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How do we make good decisions for the situations at hand, taking into account the big picture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Longstanding animal welfare policies and practices are closing doors on lifesaving opportunities</a:t>
            </a:r>
            <a:endParaRPr lang="en-US" sz="2400" b="0" i="0" u="none" strike="noStrike" dirty="0"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1B0041-6B8F-9AC7-4097-62ABF02F5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165" y="609600"/>
            <a:ext cx="3319217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99C2DA-8F58-E2F4-DDB7-B88542CDB4A8}"/>
              </a:ext>
            </a:extLst>
          </p:cNvPr>
          <p:cNvSpPr txBox="1"/>
          <p:nvPr/>
        </p:nvSpPr>
        <p:spPr>
          <a:xfrm>
            <a:off x="651540" y="756038"/>
            <a:ext cx="586806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What is an acceptable home for a cat?</a:t>
            </a:r>
          </a:p>
        </p:txBody>
      </p:sp>
    </p:spTree>
    <p:extLst>
      <p:ext uri="{BB962C8B-B14F-4D97-AF65-F5344CB8AC3E}">
        <p14:creationId xmlns:p14="http://schemas.microsoft.com/office/powerpoint/2010/main" val="1547709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9D89072-54F7-5F5E-DC3E-DF8045E33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26" y="2393405"/>
            <a:ext cx="6952209" cy="399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person, crowd&#10;&#10;Description automatically generated">
            <a:extLst>
              <a:ext uri="{FF2B5EF4-FFF2-40B4-BE49-F238E27FC236}">
                <a16:creationId xmlns:a16="http://schemas.microsoft.com/office/drawing/2014/main" id="{BA8F9563-FD28-9A11-D311-4B7536D25E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736" y="2393405"/>
            <a:ext cx="2993248" cy="39946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5831BD-61F3-4D85-676B-BB7A8C95C43A}"/>
              </a:ext>
            </a:extLst>
          </p:cNvPr>
          <p:cNvSpPr txBox="1"/>
          <p:nvPr/>
        </p:nvSpPr>
        <p:spPr>
          <a:xfrm>
            <a:off x="550707" y="54721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#1</a:t>
            </a:r>
            <a:r>
              <a:rPr lang="en-US" sz="48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Friendly cats need to be in a proper indoor “house”</a:t>
            </a:r>
            <a:endParaRPr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4455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9D89072-54F7-5F5E-DC3E-DF8045E33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26" y="2393405"/>
            <a:ext cx="6952209" cy="399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person, crowd&#10;&#10;Description automatically generated">
            <a:extLst>
              <a:ext uri="{FF2B5EF4-FFF2-40B4-BE49-F238E27FC236}">
                <a16:creationId xmlns:a16="http://schemas.microsoft.com/office/drawing/2014/main" id="{BA8F9563-FD28-9A11-D311-4B7536D25E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736" y="2393405"/>
            <a:ext cx="2993248" cy="39946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5831BD-61F3-4D85-676B-BB7A8C95C43A}"/>
              </a:ext>
            </a:extLst>
          </p:cNvPr>
          <p:cNvSpPr txBox="1"/>
          <p:nvPr/>
        </p:nvSpPr>
        <p:spPr>
          <a:xfrm>
            <a:off x="550707" y="54721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#1</a:t>
            </a:r>
            <a:r>
              <a:rPr lang="en-US" sz="48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>
              <a:ea typeface="+mn-ea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Friendly cats need to be in a proper indoor “house”</a:t>
            </a: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A637E8-6258-F6F9-098D-C89E11F678BC}"/>
              </a:ext>
            </a:extLst>
          </p:cNvPr>
          <p:cNvSpPr txBox="1"/>
          <p:nvPr/>
        </p:nvSpPr>
        <p:spPr>
          <a:xfrm>
            <a:off x="1529430" y="5926015"/>
            <a:ext cx="5504416" cy="3741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Shadow and Moonlight live in a custom car garage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2E147-E62F-5C30-F05A-DFF54F16A832}"/>
              </a:ext>
            </a:extLst>
          </p:cNvPr>
          <p:cNvSpPr txBox="1"/>
          <p:nvPr/>
        </p:nvSpPr>
        <p:spPr>
          <a:xfrm>
            <a:off x="8233463" y="5664451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Employees and customers love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28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F1446EB-93C0-9006-12C9-E953478E0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136" y="2372295"/>
            <a:ext cx="7193395" cy="392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4EAB62-F0C2-867F-D482-18102F9B0E29}"/>
              </a:ext>
            </a:extLst>
          </p:cNvPr>
          <p:cNvSpPr txBox="1"/>
          <p:nvPr/>
        </p:nvSpPr>
        <p:spPr>
          <a:xfrm>
            <a:off x="550707" y="54721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#1</a:t>
            </a:r>
            <a:r>
              <a:rPr lang="en-US" sz="48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>
              <a:ea typeface="+mn-ea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Friendly cats need to be in a proper indoor “house”</a:t>
            </a: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8691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F1446EB-93C0-9006-12C9-E953478E0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135" y="2372296"/>
            <a:ext cx="7193395" cy="392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A8F677-3C3F-0F18-8166-C8766619636E}"/>
              </a:ext>
            </a:extLst>
          </p:cNvPr>
          <p:cNvSpPr txBox="1"/>
          <p:nvPr/>
        </p:nvSpPr>
        <p:spPr>
          <a:xfrm>
            <a:off x="2451342" y="5648155"/>
            <a:ext cx="72170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Venkman, Egon &amp; Ray lived at a craft brewery in Chicago for years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0D6A3-E546-F2EF-90C3-330A3CF78C67}"/>
              </a:ext>
            </a:extLst>
          </p:cNvPr>
          <p:cNvSpPr txBox="1"/>
          <p:nvPr/>
        </p:nvSpPr>
        <p:spPr>
          <a:xfrm>
            <a:off x="550707" y="54721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#1</a:t>
            </a:r>
            <a:r>
              <a:rPr lang="en-US" sz="48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>
              <a:ea typeface="+mn-ea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Friendly cats need to be in a proper indoor “house”</a:t>
            </a: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4534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D321B9E-FD68-DF72-1CE1-F20D00787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017" y="2548463"/>
            <a:ext cx="5086595" cy="369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C03205-0E9E-CD15-32AB-B8F571BBBBD6}"/>
              </a:ext>
            </a:extLst>
          </p:cNvPr>
          <p:cNvSpPr txBox="1"/>
          <p:nvPr/>
        </p:nvSpPr>
        <p:spPr>
          <a:xfrm>
            <a:off x="550707" y="54721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#1</a:t>
            </a:r>
            <a:r>
              <a:rPr lang="en-US" sz="48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>
              <a:ea typeface="+mn-ea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Friendly cats need to be in a proper indoor “house”</a:t>
            </a: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8221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D321B9E-FD68-DF72-1CE1-F20D00787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017" y="2548463"/>
            <a:ext cx="5086595" cy="369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1FDA1EFB-E77B-A66C-36C3-8B3DBD72A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3922">
            <a:off x="8447541" y="4548558"/>
            <a:ext cx="2617613" cy="137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FE213B-4491-F28B-55A0-4EE2BCFF1289}"/>
              </a:ext>
            </a:extLst>
          </p:cNvPr>
          <p:cNvSpPr txBox="1"/>
          <p:nvPr/>
        </p:nvSpPr>
        <p:spPr>
          <a:xfrm>
            <a:off x="7541100" y="2460538"/>
            <a:ext cx="393904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Marco lives at a record store. He is a fashion icon and music critic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 has run for both Mayor and President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3FF714-03E1-DC29-B075-73D23A091029}"/>
              </a:ext>
            </a:extLst>
          </p:cNvPr>
          <p:cNvSpPr txBox="1"/>
          <p:nvPr/>
        </p:nvSpPr>
        <p:spPr>
          <a:xfrm>
            <a:off x="550707" y="54721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#1</a:t>
            </a:r>
            <a:r>
              <a:rPr lang="en-US" sz="48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>
              <a:ea typeface="+mn-ea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Friendly cats need to be in a proper indoor “house”</a:t>
            </a: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141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595D81D6-982B-6D8B-6C80-46B4F2B3A5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2" b="9810"/>
          <a:stretch/>
        </p:blipFill>
        <p:spPr bwMode="auto">
          <a:xfrm>
            <a:off x="7036635" y="1569809"/>
            <a:ext cx="4127678" cy="494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AFDC2D-A853-C641-9A64-7A46CDDA1D38}"/>
              </a:ext>
            </a:extLst>
          </p:cNvPr>
          <p:cNvSpPr txBox="1"/>
          <p:nvPr/>
        </p:nvSpPr>
        <p:spPr>
          <a:xfrm>
            <a:off x="550707" y="54721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2 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Friendly cats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should never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36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C921EE-FB8E-D8E5-59F5-DFA538DE6F34}"/>
              </a:ext>
            </a:extLst>
          </p:cNvPr>
          <p:cNvSpPr txBox="1"/>
          <p:nvPr/>
        </p:nvSpPr>
        <p:spPr>
          <a:xfrm>
            <a:off x="550707" y="2053727"/>
            <a:ext cx="6500724" cy="45858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Cat family at a gas station on the Greek island of Amorgos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Outside of the US, outdoor friendly cats are an accepted part of the community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Talk to caretakers &amp; neighbors, gather intel about the cat.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Don’t take away shelter spots with cats who already have a home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Focusing on TNR and returning all healthy friendlies has the largest impact on reducing the population of free-roaming cats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F8FBA5-68DE-D41D-8A1C-A1503EB7A678}"/>
              </a:ext>
            </a:extLst>
          </p:cNvPr>
          <p:cNvSpPr txBox="1"/>
          <p:nvPr/>
        </p:nvSpPr>
        <p:spPr>
          <a:xfrm>
            <a:off x="550707" y="459295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2 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Friendly cats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should never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  <p:pic>
        <p:nvPicPr>
          <p:cNvPr id="8" name="Picture 2" descr="A picture containing floor, dog&#10;&#10;Description automatically generated">
            <a:extLst>
              <a:ext uri="{FF2B5EF4-FFF2-40B4-BE49-F238E27FC236}">
                <a16:creationId xmlns:a16="http://schemas.microsoft.com/office/drawing/2014/main" id="{1B503CF1-0F45-D177-8FAC-E5B22C479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2" b="9810"/>
          <a:stretch/>
        </p:blipFill>
        <p:spPr bwMode="auto">
          <a:xfrm>
            <a:off x="7300405" y="1028082"/>
            <a:ext cx="4127678" cy="494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855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ED141B98-6232-EBD9-4248-417BC8D10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050" y="501984"/>
            <a:ext cx="4350327" cy="578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87A2DA-EE75-9180-9A34-0418CAE71C97}"/>
              </a:ext>
            </a:extLst>
          </p:cNvPr>
          <p:cNvSpPr txBox="1"/>
          <p:nvPr/>
        </p:nvSpPr>
        <p:spPr>
          <a:xfrm>
            <a:off x="550707" y="547218"/>
            <a:ext cx="5779755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3 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Feral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cats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that have lived inside can’t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placed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862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19D06C-62C1-89B9-9D39-1B521DAC57EC}"/>
              </a:ext>
            </a:extLst>
          </p:cNvPr>
          <p:cNvSpPr txBox="1"/>
          <p:nvPr/>
        </p:nvSpPr>
        <p:spPr>
          <a:xfrm>
            <a:off x="711854" y="2822582"/>
            <a:ext cx="5161407" cy="35702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are far more cats in need (e.g., hoarding situations) than there are indoor placements like warehouses and breweries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Under-socialized indoor-only cats thrive in the right placement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Hobby farms and horse barns are ideal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53CA6F0-F1D7-30DC-6F78-421930C72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050" y="501984"/>
            <a:ext cx="4350327" cy="578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096BD7-B2EB-5006-1425-5148BB5F938C}"/>
              </a:ext>
            </a:extLst>
          </p:cNvPr>
          <p:cNvSpPr txBox="1"/>
          <p:nvPr/>
        </p:nvSpPr>
        <p:spPr>
          <a:xfrm>
            <a:off x="550707" y="547218"/>
            <a:ext cx="5779755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3 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Feral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cats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that have lived inside can’t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placed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632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3" name="Picture 2" descr="A cat in a basket&#10;&#10;Description automatically generated with low confidence">
            <a:extLst>
              <a:ext uri="{FF2B5EF4-FFF2-40B4-BE49-F238E27FC236}">
                <a16:creationId xmlns:a16="http://schemas.microsoft.com/office/drawing/2014/main" id="{B8D96FFA-53A0-2E08-C9B3-FC332A048A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7" t="-3846" r="467" b="3846"/>
          <a:stretch/>
        </p:blipFill>
        <p:spPr>
          <a:xfrm>
            <a:off x="6791406" y="359364"/>
            <a:ext cx="2012808" cy="2688723"/>
          </a:xfrm>
          <a:prstGeom prst="rect">
            <a:avLst/>
          </a:prstGeom>
        </p:spPr>
      </p:pic>
      <p:pic>
        <p:nvPicPr>
          <p:cNvPr id="9" name="Picture 8" descr="A cat lying in a cat tree&#10;&#10;Description automatically generated with low confidence">
            <a:extLst>
              <a:ext uri="{FF2B5EF4-FFF2-40B4-BE49-F238E27FC236}">
                <a16:creationId xmlns:a16="http://schemas.microsoft.com/office/drawing/2014/main" id="{9F40F0F1-5D8B-8928-CE24-586F4F771C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3"/>
          <a:stretch/>
        </p:blipFill>
        <p:spPr>
          <a:xfrm>
            <a:off x="8801107" y="548276"/>
            <a:ext cx="2495478" cy="3130794"/>
          </a:xfrm>
          <a:prstGeom prst="rect">
            <a:avLst/>
          </a:prstGeom>
        </p:spPr>
      </p:pic>
      <p:pic>
        <p:nvPicPr>
          <p:cNvPr id="11" name="Picture 10" descr="A couple of cats lying in the grass&#10;&#10;Description automatically generated with low confidence">
            <a:extLst>
              <a:ext uri="{FF2B5EF4-FFF2-40B4-BE49-F238E27FC236}">
                <a16:creationId xmlns:a16="http://schemas.microsoft.com/office/drawing/2014/main" id="{BA5E894D-4C50-5A86-176B-D8BFE15539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5" r="364" b="274"/>
          <a:stretch/>
        </p:blipFill>
        <p:spPr>
          <a:xfrm>
            <a:off x="6481512" y="3045354"/>
            <a:ext cx="2573121" cy="32411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263E60D-0539-ADF6-9E80-F63DF487A9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783" y="2596161"/>
            <a:ext cx="2678372" cy="357447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358732-86D6-1C1E-2B20-12BAF0B7722E}"/>
              </a:ext>
            </a:extLst>
          </p:cNvPr>
          <p:cNvSpPr txBox="1"/>
          <p:nvPr/>
        </p:nvSpPr>
        <p:spPr>
          <a:xfrm>
            <a:off x="550707" y="547218"/>
            <a:ext cx="5543143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3 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Feral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cats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that have lived inside can’t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placed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235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3" name="Picture 2" descr="A cat in a basket&#10;&#10;Description automatically generated with low confidence">
            <a:extLst>
              <a:ext uri="{FF2B5EF4-FFF2-40B4-BE49-F238E27FC236}">
                <a16:creationId xmlns:a16="http://schemas.microsoft.com/office/drawing/2014/main" id="{B8D96FFA-53A0-2E08-C9B3-FC332A048A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7" t="-3846" r="467" b="3846"/>
          <a:stretch/>
        </p:blipFill>
        <p:spPr>
          <a:xfrm>
            <a:off x="6791406" y="359364"/>
            <a:ext cx="2012808" cy="2688723"/>
          </a:xfrm>
          <a:prstGeom prst="rect">
            <a:avLst/>
          </a:prstGeom>
        </p:spPr>
      </p:pic>
      <p:pic>
        <p:nvPicPr>
          <p:cNvPr id="9" name="Picture 8" descr="A cat lying in a cat tree&#10;&#10;Description automatically generated with low confidence">
            <a:extLst>
              <a:ext uri="{FF2B5EF4-FFF2-40B4-BE49-F238E27FC236}">
                <a16:creationId xmlns:a16="http://schemas.microsoft.com/office/drawing/2014/main" id="{9F40F0F1-5D8B-8928-CE24-586F4F771C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3"/>
          <a:stretch/>
        </p:blipFill>
        <p:spPr>
          <a:xfrm>
            <a:off x="8801107" y="548276"/>
            <a:ext cx="2495478" cy="3130794"/>
          </a:xfrm>
          <a:prstGeom prst="rect">
            <a:avLst/>
          </a:prstGeom>
        </p:spPr>
      </p:pic>
      <p:pic>
        <p:nvPicPr>
          <p:cNvPr id="11" name="Picture 10" descr="A couple of cats lying in the grass&#10;&#10;Description automatically generated with low confidence">
            <a:extLst>
              <a:ext uri="{FF2B5EF4-FFF2-40B4-BE49-F238E27FC236}">
                <a16:creationId xmlns:a16="http://schemas.microsoft.com/office/drawing/2014/main" id="{BA5E894D-4C50-5A86-176B-D8BFE15539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5" r="364" b="274"/>
          <a:stretch/>
        </p:blipFill>
        <p:spPr>
          <a:xfrm>
            <a:off x="6481512" y="3045354"/>
            <a:ext cx="2573121" cy="32411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263E60D-0539-ADF6-9E80-F63DF487A9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783" y="2596161"/>
            <a:ext cx="2678372" cy="35744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18FAED-958B-A34D-F245-51256E2C5C95}"/>
              </a:ext>
            </a:extLst>
          </p:cNvPr>
          <p:cNvSpPr txBox="1"/>
          <p:nvPr/>
        </p:nvSpPr>
        <p:spPr>
          <a:xfrm>
            <a:off x="588759" y="2711239"/>
            <a:ext cx="5511089" cy="35702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400" b="1" dirty="0">
                <a:latin typeface="Arial"/>
                <a:ea typeface="+mn-lt"/>
                <a:cs typeface="Arial"/>
              </a:rPr>
              <a:t>Bogey </a:t>
            </a:r>
            <a:r>
              <a:rPr lang="en-US" sz="2400" dirty="0">
                <a:latin typeface="Arial"/>
                <a:ea typeface="+mn-lt"/>
                <a:cs typeface="Arial"/>
              </a:rPr>
              <a:t>&amp; </a:t>
            </a:r>
            <a:r>
              <a:rPr lang="en-US" sz="2400" b="1" dirty="0">
                <a:latin typeface="Arial"/>
                <a:ea typeface="+mn-lt"/>
                <a:cs typeface="Arial"/>
              </a:rPr>
              <a:t>Bacall </a:t>
            </a:r>
            <a:r>
              <a:rPr lang="en-US" sz="2400" i="1" dirty="0">
                <a:latin typeface="Arial"/>
                <a:ea typeface="+mn-lt"/>
                <a:cs typeface="Arial"/>
              </a:rPr>
              <a:t>should</a:t>
            </a:r>
            <a:r>
              <a:rPr lang="en-US" sz="2400" dirty="0">
                <a:latin typeface="Arial"/>
                <a:ea typeface="+mn-lt"/>
                <a:cs typeface="Arial"/>
              </a:rPr>
              <a:t> have been </a:t>
            </a:r>
            <a:r>
              <a:rPr lang="en-US" sz="2400" dirty="0" err="1">
                <a:latin typeface="Arial"/>
                <a:ea typeface="+mn-lt"/>
                <a:cs typeface="Arial"/>
              </a:rPr>
              <a:t>TNR’d</a:t>
            </a:r>
            <a:r>
              <a:rPr lang="en-US" sz="2400" dirty="0">
                <a:latin typeface="Arial"/>
                <a:ea typeface="+mn-lt"/>
                <a:cs typeface="Arial"/>
              </a:rPr>
              <a:t>; they were removed from a colony at 4 mo. and never socialized</a:t>
            </a:r>
          </a:p>
          <a:p>
            <a:pPr marL="285750" indent="-285750">
              <a:buFont typeface="Arial,Sans-Serif"/>
              <a:buChar char="•"/>
            </a:pPr>
            <a:endParaRPr lang="en-US" sz="800" dirty="0">
              <a:latin typeface="Arial"/>
              <a:ea typeface="+mn-lt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They spent a year and a half living under a bed!</a:t>
            </a:r>
          </a:p>
          <a:p>
            <a:pPr marL="285750" indent="-285750">
              <a:buFont typeface="Arial,Sans-Serif"/>
              <a:buChar char="•"/>
            </a:pPr>
            <a:endParaRPr lang="en-US" sz="800" dirty="0">
              <a:latin typeface="Arial"/>
              <a:ea typeface="+mn-lt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They went from being terrified and miserable to loving life at a horse barn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358732-86D6-1C1E-2B20-12BAF0B7722E}"/>
              </a:ext>
            </a:extLst>
          </p:cNvPr>
          <p:cNvSpPr txBox="1"/>
          <p:nvPr/>
        </p:nvSpPr>
        <p:spPr>
          <a:xfrm>
            <a:off x="550707" y="547218"/>
            <a:ext cx="5543143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3 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Feral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cats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that have lived inside can’t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placed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792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358732-86D6-1C1E-2B20-12BAF0B7722E}"/>
              </a:ext>
            </a:extLst>
          </p:cNvPr>
          <p:cNvSpPr txBox="1"/>
          <p:nvPr/>
        </p:nvSpPr>
        <p:spPr>
          <a:xfrm>
            <a:off x="550707" y="547218"/>
            <a:ext cx="5543143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3 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Feral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cats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that have lived inside can’t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placed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211B68-8195-0FC6-A7C5-D3B28EF2D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445" y="1224908"/>
            <a:ext cx="2984001" cy="44081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37691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358732-86D6-1C1E-2B20-12BAF0B7722E}"/>
              </a:ext>
            </a:extLst>
          </p:cNvPr>
          <p:cNvSpPr txBox="1"/>
          <p:nvPr/>
        </p:nvSpPr>
        <p:spPr>
          <a:xfrm>
            <a:off x="550707" y="547218"/>
            <a:ext cx="5920431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3 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Feral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cats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that have lived inside can’t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placed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211B68-8195-0FC6-A7C5-D3B28EF2D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445" y="1224908"/>
            <a:ext cx="2984001" cy="4408184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2BC79E-B6B1-EB88-8EA0-8CA3FF4F5CAE}"/>
              </a:ext>
            </a:extLst>
          </p:cNvPr>
          <p:cNvSpPr txBox="1"/>
          <p:nvPr/>
        </p:nvSpPr>
        <p:spPr>
          <a:xfrm>
            <a:off x="544368" y="2728823"/>
            <a:ext cx="5551631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Older feral kittens that didn’t socialize</a:t>
            </a:r>
          </a:p>
          <a:p>
            <a:pPr marL="285750" indent="-285750">
              <a:buFont typeface="Arial,Sans-Serif"/>
              <a:buChar char="•"/>
            </a:pPr>
            <a:endParaRPr lang="en-US" sz="800" dirty="0">
              <a:latin typeface="Arial"/>
              <a:ea typeface="+mn-lt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Adult </a:t>
            </a:r>
            <a:r>
              <a:rPr lang="en-US" sz="2400" dirty="0" err="1">
                <a:latin typeface="Arial"/>
                <a:ea typeface="+mn-lt"/>
                <a:cs typeface="Arial"/>
              </a:rPr>
              <a:t>ferals</a:t>
            </a:r>
            <a:r>
              <a:rPr lang="en-US" sz="2400" dirty="0">
                <a:latin typeface="Arial"/>
                <a:ea typeface="+mn-lt"/>
                <a:cs typeface="Arial"/>
              </a:rPr>
              <a:t> lured into a basement for winter</a:t>
            </a:r>
          </a:p>
          <a:p>
            <a:pPr marL="285750" indent="-285750">
              <a:buFont typeface="Arial,Sans-Serif"/>
              <a:buChar char="•"/>
            </a:pPr>
            <a:endParaRPr lang="en-US" sz="800" dirty="0">
              <a:latin typeface="Arial"/>
              <a:ea typeface="+mn-lt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Feral cats brought into a shelter that sat in a </a:t>
            </a:r>
            <a:r>
              <a:rPr lang="en-US" sz="2400" dirty="0">
                <a:highlight>
                  <a:srgbClr val="FFFF00"/>
                </a:highlight>
                <a:latin typeface="Arial"/>
                <a:ea typeface="+mn-lt"/>
                <a:cs typeface="Arial"/>
              </a:rPr>
              <a:t>care</a:t>
            </a:r>
            <a:r>
              <a:rPr lang="en-US" sz="2400" dirty="0">
                <a:latin typeface="Arial"/>
                <a:ea typeface="+mn-lt"/>
                <a:cs typeface="Arial"/>
              </a:rPr>
              <a:t> for 2 months</a:t>
            </a:r>
          </a:p>
          <a:p>
            <a:pPr marL="285750" indent="-285750">
              <a:buFont typeface="Arial,Sans-Serif"/>
              <a:buChar char="•"/>
            </a:pPr>
            <a:endParaRPr lang="en-US" sz="800" dirty="0">
              <a:latin typeface="Arial"/>
              <a:ea typeface="+mn-lt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If considerable time has passed, re-acclimate cats using crates</a:t>
            </a:r>
            <a:endParaRPr lang="en-US" sz="24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23554" name="Picture 2">
            <a:extLst>
              <a:ext uri="{FF2B5EF4-FFF2-40B4-BE49-F238E27FC236}">
                <a16:creationId xmlns:a16="http://schemas.microsoft.com/office/drawing/2014/main" id="{C58D2DEE-5B73-7E4F-8550-86AFF9F43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19" y="2361304"/>
            <a:ext cx="6650966" cy="37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1175A4-AEB0-3F61-F33D-FB7B41DE4136}"/>
              </a:ext>
            </a:extLst>
          </p:cNvPr>
          <p:cNvSpPr txBox="1"/>
          <p:nvPr/>
        </p:nvSpPr>
        <p:spPr>
          <a:xfrm>
            <a:off x="550707" y="529633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#4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You shouldn’t return kittens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293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23554" name="Picture 2">
            <a:extLst>
              <a:ext uri="{FF2B5EF4-FFF2-40B4-BE49-F238E27FC236}">
                <a16:creationId xmlns:a16="http://schemas.microsoft.com/office/drawing/2014/main" id="{C58D2DEE-5B73-7E4F-8550-86AFF9F43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19" y="2361304"/>
            <a:ext cx="6650966" cy="370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1175A4-AEB0-3F61-F33D-FB7B41DE4136}"/>
              </a:ext>
            </a:extLst>
          </p:cNvPr>
          <p:cNvSpPr txBox="1"/>
          <p:nvPr/>
        </p:nvSpPr>
        <p:spPr>
          <a:xfrm>
            <a:off x="550707" y="529633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#4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You shouldn’t return kittens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6385ED-5ED3-EA7C-86BC-CBB0D5B0C810}"/>
              </a:ext>
            </a:extLst>
          </p:cNvPr>
          <p:cNvSpPr txBox="1"/>
          <p:nvPr/>
        </p:nvSpPr>
        <p:spPr>
          <a:xfrm>
            <a:off x="7626827" y="880392"/>
            <a:ext cx="4054065" cy="53245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Feral kittens over 12 weeks old are nearly impossible to socialize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Feral kittens 8-12 weeks old can take a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time to socialize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can fill all foster homes with younger kittens who socialize quickly and get more kittens off the streets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Don’t burn out fosters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Managing kittens detracts from TNR, which has a greater impact on reducing the population</a:t>
            </a:r>
          </a:p>
        </p:txBody>
      </p:sp>
    </p:spTree>
    <p:extLst>
      <p:ext uri="{BB962C8B-B14F-4D97-AF65-F5344CB8AC3E}">
        <p14:creationId xmlns:p14="http://schemas.microsoft.com/office/powerpoint/2010/main" val="4097244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3" name="Picture 2" descr="A picture containing outdoor, building, door&#10;&#10;Description automatically generated">
            <a:extLst>
              <a:ext uri="{FF2B5EF4-FFF2-40B4-BE49-F238E27FC236}">
                <a16:creationId xmlns:a16="http://schemas.microsoft.com/office/drawing/2014/main" id="{D03A8B94-9379-AD9B-99E2-813E97C00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441" y="490988"/>
            <a:ext cx="4407018" cy="58760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420D97-4ABC-8160-1308-8C977F0F7554}"/>
              </a:ext>
            </a:extLst>
          </p:cNvPr>
          <p:cNvSpPr txBox="1"/>
          <p:nvPr/>
        </p:nvSpPr>
        <p:spPr>
          <a:xfrm>
            <a:off x="550707" y="476880"/>
            <a:ext cx="5701294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#5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with FIV or FeLV can’t go back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595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3" name="Picture 2" descr="A picture containing outdoor, building, door&#10;&#10;Description automatically generated">
            <a:extLst>
              <a:ext uri="{FF2B5EF4-FFF2-40B4-BE49-F238E27FC236}">
                <a16:creationId xmlns:a16="http://schemas.microsoft.com/office/drawing/2014/main" id="{D03A8B94-9379-AD9B-99E2-813E97C00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441" y="490988"/>
            <a:ext cx="4407018" cy="58760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420D97-4ABC-8160-1308-8C977F0F7554}"/>
              </a:ext>
            </a:extLst>
          </p:cNvPr>
          <p:cNvSpPr txBox="1"/>
          <p:nvPr/>
        </p:nvSpPr>
        <p:spPr>
          <a:xfrm>
            <a:off x="550707" y="476880"/>
            <a:ext cx="5701294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#5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with FIV or FeLV can’t go back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4F2FF1-D69F-525C-6B2C-7795EFF8FBDC}"/>
              </a:ext>
            </a:extLst>
          </p:cNvPr>
          <p:cNvSpPr txBox="1"/>
          <p:nvPr/>
        </p:nvSpPr>
        <p:spPr>
          <a:xfrm>
            <a:off x="550706" y="2631516"/>
            <a:ext cx="5545293" cy="36317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Do not test cats going back outside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Spend all money on TNR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Sterilize cats to prevent mating and fighting—leading causes of disease transmission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the cat was already tested, return and monitor as normal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Never euthanize an otherwise healthy cat</a:t>
            </a:r>
          </a:p>
        </p:txBody>
      </p:sp>
    </p:spTree>
    <p:extLst>
      <p:ext uri="{BB962C8B-B14F-4D97-AF65-F5344CB8AC3E}">
        <p14:creationId xmlns:p14="http://schemas.microsoft.com/office/powerpoint/2010/main" val="1606975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CF6FB4-9B93-CBC5-9F15-7FC5C49EB6EF}"/>
              </a:ext>
            </a:extLst>
          </p:cNvPr>
          <p:cNvSpPr txBox="1"/>
          <p:nvPr/>
        </p:nvSpPr>
        <p:spPr>
          <a:xfrm>
            <a:off x="550707" y="547218"/>
            <a:ext cx="5433272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#6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with three legs, one eye, </a:t>
            </a:r>
            <a:endParaRPr lang="en-US" sz="2800" dirty="0">
              <a:ea typeface="+mn-lt"/>
              <a:cs typeface="+mn-lt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or no teeth can’t live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BE0FA07-978B-90D8-CD38-24EBF4588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6250"/>
            <a:ext cx="4229100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444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7829C6AE-1C92-3461-1655-19D063FB8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6250"/>
            <a:ext cx="4229100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FEC784-F2EF-4AC1-1D6E-60AFDFCC57A3}"/>
              </a:ext>
            </a:extLst>
          </p:cNvPr>
          <p:cNvSpPr txBox="1"/>
          <p:nvPr/>
        </p:nvSpPr>
        <p:spPr>
          <a:xfrm>
            <a:off x="639967" y="2685223"/>
            <a:ext cx="4811263" cy="3354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Unlikely scenarios not supported by evidence should not guide return decisions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Forcing captivity and human interaction on feral cats is cruel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Most </a:t>
            </a:r>
            <a:r>
              <a:rPr lang="en-US" sz="2400" dirty="0" err="1">
                <a:latin typeface="Arial"/>
                <a:cs typeface="Arial"/>
              </a:rPr>
              <a:t>TNR'd</a:t>
            </a:r>
            <a:r>
              <a:rPr lang="en-US" sz="2400" dirty="0">
                <a:latin typeface="Arial"/>
                <a:cs typeface="Arial"/>
              </a:rPr>
              <a:t> free-roaming cats have caretakers; they are not hunting to survive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019C6-51B9-AD61-2E3A-8A7C466A38BB}"/>
              </a:ext>
            </a:extLst>
          </p:cNvPr>
          <p:cNvSpPr txBox="1"/>
          <p:nvPr/>
        </p:nvSpPr>
        <p:spPr>
          <a:xfrm>
            <a:off x="550707" y="547218"/>
            <a:ext cx="5433272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with three legs, one eye, </a:t>
            </a:r>
            <a:endParaRPr lang="en-US" sz="2800" dirty="0">
              <a:ea typeface="+mn-lt"/>
              <a:cs typeface="+mn-lt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or no teeth can’t live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outside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254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8752ED-D610-A441-F60E-A13D3627429C}"/>
              </a:ext>
            </a:extLst>
          </p:cNvPr>
          <p:cNvSpPr txBox="1"/>
          <p:nvPr/>
        </p:nvSpPr>
        <p:spPr>
          <a:xfrm>
            <a:off x="550707" y="476880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#7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who lost their shelter need 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relocated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5797E79-812B-1F1A-5FC6-767278E6C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65" y="2263217"/>
            <a:ext cx="6593129" cy="41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4729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C2076AE2-CD7E-24F5-9DDE-971E1199E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65" y="2263217"/>
            <a:ext cx="6593129" cy="41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221B33-1113-245B-6F54-ACAB1F31C08A}"/>
              </a:ext>
            </a:extLst>
          </p:cNvPr>
          <p:cNvSpPr txBox="1"/>
          <p:nvPr/>
        </p:nvSpPr>
        <p:spPr>
          <a:xfrm>
            <a:off x="550707" y="47687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#7</a:t>
            </a:r>
          </a:p>
          <a:p>
            <a:pPr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who lost their shelter need 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relocated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C974BC-CCB1-E08F-E8B0-E828AB83B9C1}"/>
              </a:ext>
            </a:extLst>
          </p:cNvPr>
          <p:cNvSpPr txBox="1"/>
          <p:nvPr/>
        </p:nvSpPr>
        <p:spPr>
          <a:xfrm>
            <a:off x="7601449" y="2169846"/>
            <a:ext cx="4082819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Cats often have multiple shelter areas and/or will find new ones</a:t>
            </a:r>
          </a:p>
          <a:p>
            <a:pPr marL="285750" indent="-285750">
              <a:buFont typeface="Arial,Sans-Serif"/>
              <a:buChar char="•"/>
            </a:pPr>
            <a:endParaRPr lang="en-US" sz="8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When demo crews arrive, cats will safely scatter and return when quiet</a:t>
            </a:r>
          </a:p>
          <a:p>
            <a:pPr marL="285750" indent="-285750">
              <a:buFont typeface="Arial,Sans-Serif"/>
              <a:buChar char="•"/>
            </a:pPr>
            <a:endParaRPr lang="en-US" sz="8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200" dirty="0">
                <a:latin typeface="Arial"/>
                <a:ea typeface="+mn-lt"/>
                <a:cs typeface="Arial"/>
              </a:rPr>
              <a:t>Create multiple escape routes</a:t>
            </a:r>
          </a:p>
          <a:p>
            <a:pPr marL="285750" indent="-285750">
              <a:buFont typeface="Arial,Sans-Serif"/>
              <a:buChar char="•"/>
            </a:pPr>
            <a:endParaRPr lang="en-US" sz="800" dirty="0">
              <a:latin typeface="Arial"/>
              <a:ea typeface="+mn-lt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Spend your time talking to neighbors, finding new yards for shelter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447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E6D46566-A577-672B-E0E5-8DD7B3741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23" y="2954337"/>
            <a:ext cx="5257232" cy="321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011426-8078-5723-9D2C-5A6E89F2614F}"/>
              </a:ext>
            </a:extLst>
          </p:cNvPr>
          <p:cNvSpPr txBox="1"/>
          <p:nvPr/>
        </p:nvSpPr>
        <p:spPr>
          <a:xfrm>
            <a:off x="550707" y="547218"/>
            <a:ext cx="11143062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#8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need 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“taught” how to hunt by their mothers when they are kittens or they won’t make desirable barn cats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258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E6D46566-A577-672B-E0E5-8DD7B3741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23" y="2954337"/>
            <a:ext cx="5257232" cy="321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011426-8078-5723-9D2C-5A6E89F2614F}"/>
              </a:ext>
            </a:extLst>
          </p:cNvPr>
          <p:cNvSpPr txBox="1"/>
          <p:nvPr/>
        </p:nvSpPr>
        <p:spPr>
          <a:xfrm>
            <a:off x="550707" y="547218"/>
            <a:ext cx="11143062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#8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need 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be 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“taught” how to hunt by their mothers when they are kittens or they won’t make desirable barn cats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EBED11-1DC1-B563-414A-AE6C52F82E73}"/>
              </a:ext>
            </a:extLst>
          </p:cNvPr>
          <p:cNvSpPr txBox="1"/>
          <p:nvPr/>
        </p:nvSpPr>
        <p:spPr>
          <a:xfrm>
            <a:off x="6799216" y="2882164"/>
            <a:ext cx="4425061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Hunting is instinctive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Pheromones deter rodents 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Don't hesitate placing  "inexperienced" cats in barns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Don’t force under-socialized cats to live inside where they are bored and stressed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187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18434" name="Picture 2">
            <a:extLst>
              <a:ext uri="{FF2B5EF4-FFF2-40B4-BE49-F238E27FC236}">
                <a16:creationId xmlns:a16="http://schemas.microsoft.com/office/drawing/2014/main" id="{D97F9790-0694-107A-FF5D-743618D8A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79" y="2327232"/>
            <a:ext cx="6587885" cy="390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91EEA6-E0CB-7E4A-1DDB-C81B55C86C7F}"/>
              </a:ext>
            </a:extLst>
          </p:cNvPr>
          <p:cNvSpPr txBox="1"/>
          <p:nvPr/>
        </p:nvSpPr>
        <p:spPr>
          <a:xfrm>
            <a:off x="550707" y="54721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#9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The neighborhood is “too dangerous” for cats</a:t>
            </a:r>
            <a:endParaRPr lang="en-US" sz="2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92638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18434" name="Picture 2">
            <a:extLst>
              <a:ext uri="{FF2B5EF4-FFF2-40B4-BE49-F238E27FC236}">
                <a16:creationId xmlns:a16="http://schemas.microsoft.com/office/drawing/2014/main" id="{D97F9790-0694-107A-FF5D-743618D8A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79" y="2327232"/>
            <a:ext cx="6587885" cy="390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91EEA6-E0CB-7E4A-1DDB-C81B55C86C7F}"/>
              </a:ext>
            </a:extLst>
          </p:cNvPr>
          <p:cNvSpPr txBox="1"/>
          <p:nvPr/>
        </p:nvSpPr>
        <p:spPr>
          <a:xfrm>
            <a:off x="550707" y="547218"/>
            <a:ext cx="9205641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#9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The neighborhood is “too dangerous” for cats</a:t>
            </a:r>
            <a:endParaRPr lang="en-US" sz="2800" dirty="0">
              <a:ea typeface="+mn-lt"/>
              <a:cs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3181E0-2792-9BF3-92CA-5ACFBCB0A870}"/>
              </a:ext>
            </a:extLst>
          </p:cNvPr>
          <p:cNvSpPr txBox="1"/>
          <p:nvPr/>
        </p:nvSpPr>
        <p:spPr>
          <a:xfrm>
            <a:off x="7585009" y="2280066"/>
            <a:ext cx="3584777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Cats don't track crime statistics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Think like the cat: This is the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only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home they know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are cat lovers in every neighborhood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is a vacant housing project in Chicago</a:t>
            </a:r>
          </a:p>
        </p:txBody>
      </p:sp>
    </p:spTree>
    <p:extLst>
      <p:ext uri="{BB962C8B-B14F-4D97-AF65-F5344CB8AC3E}">
        <p14:creationId xmlns:p14="http://schemas.microsoft.com/office/powerpoint/2010/main" val="24308260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25F22A-C628-50D7-6D62-A72317D13D06}"/>
              </a:ext>
            </a:extLst>
          </p:cNvPr>
          <p:cNvSpPr txBox="1"/>
          <p:nvPr/>
        </p:nvSpPr>
        <p:spPr>
          <a:xfrm>
            <a:off x="550707" y="547218"/>
            <a:ext cx="6279938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#10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You have to know who is feeding to return a cat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E52A4CF-66B6-D5C4-5CDA-47C1E2917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898" y="612287"/>
            <a:ext cx="3220546" cy="563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553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19458" name="Picture 2">
            <a:extLst>
              <a:ext uri="{FF2B5EF4-FFF2-40B4-BE49-F238E27FC236}">
                <a16:creationId xmlns:a16="http://schemas.microsoft.com/office/drawing/2014/main" id="{A62F35F6-2EDD-7024-555E-9EE51FECF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898" y="612287"/>
            <a:ext cx="3220546" cy="563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B0305F-31DC-5113-BB8D-E081DD30EA0C}"/>
              </a:ext>
            </a:extLst>
          </p:cNvPr>
          <p:cNvSpPr txBox="1"/>
          <p:nvPr/>
        </p:nvSpPr>
        <p:spPr>
          <a:xfrm>
            <a:off x="697477" y="2733452"/>
            <a:ext cx="6133168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Cats typically have multiple food sources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14% of U.S. households (26% of cat-owning households) provide care—mostly food and water—for free-roaming cats*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They know where the food is, so you don't have to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200" b="1" dirty="0">
                <a:latin typeface="Arial"/>
                <a:ea typeface="+mn-lt"/>
                <a:cs typeface="Arial"/>
              </a:rPr>
              <a:t>Sampson </a:t>
            </a:r>
            <a:r>
              <a:rPr lang="en-US" sz="2200" dirty="0">
                <a:latin typeface="Arial"/>
                <a:ea typeface="+mn-lt"/>
                <a:cs typeface="Arial"/>
              </a:rPr>
              <a:t>had 3 houses in a row feeding him and they didn't know about each other!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6AC66F-3B5A-470E-14CC-7182CECA39E7}"/>
              </a:ext>
            </a:extLst>
          </p:cNvPr>
          <p:cNvSpPr txBox="1"/>
          <p:nvPr/>
        </p:nvSpPr>
        <p:spPr>
          <a:xfrm>
            <a:off x="598788" y="5954145"/>
            <a:ext cx="638195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* Source: American Pet Products Association’s 2019–2020 National Pet Owners Survey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E79BE9-30C8-77CA-BE57-21C4A1000D5C}"/>
              </a:ext>
            </a:extLst>
          </p:cNvPr>
          <p:cNvSpPr txBox="1"/>
          <p:nvPr/>
        </p:nvSpPr>
        <p:spPr>
          <a:xfrm>
            <a:off x="550707" y="547218"/>
            <a:ext cx="6279938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#10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You have to know who is feeding to return a cat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730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1AAD0F-6197-1435-C7F7-1772DEB95D7E}"/>
              </a:ext>
            </a:extLst>
          </p:cNvPr>
          <p:cNvSpPr txBox="1"/>
          <p:nvPr/>
        </p:nvSpPr>
        <p:spPr>
          <a:xfrm>
            <a:off x="550707" y="476878"/>
            <a:ext cx="9205641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11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You shouldn't TNR in winter</a:t>
            </a:r>
            <a:endParaRPr lang="en-US" dirty="0"/>
          </a:p>
          <a:p>
            <a:pPr>
              <a:defRPr/>
            </a:pPr>
            <a:endParaRPr lang="en-US" sz="2800" dirty="0">
              <a:latin typeface="Arial"/>
              <a:cs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9FF3920-784B-7B83-1C68-0C230D49F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44" y="2270111"/>
            <a:ext cx="5817826" cy="376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901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1AAD0F-6197-1435-C7F7-1772DEB95D7E}"/>
              </a:ext>
            </a:extLst>
          </p:cNvPr>
          <p:cNvSpPr txBox="1"/>
          <p:nvPr/>
        </p:nvSpPr>
        <p:spPr>
          <a:xfrm>
            <a:off x="550708" y="476880"/>
            <a:ext cx="6189404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11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You shouldn't TNR in winter</a:t>
            </a:r>
            <a:endParaRPr lang="en-US" dirty="0"/>
          </a:p>
          <a:p>
            <a:pPr>
              <a:defRPr/>
            </a:pPr>
            <a:endParaRPr lang="en-US" sz="2800" dirty="0">
              <a:latin typeface="Arial"/>
              <a:cs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9FF3920-784B-7B83-1C68-0C230D49F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44" y="2270109"/>
            <a:ext cx="5817826" cy="376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C8BD19-1E2F-3F38-0430-DDE0234063AE}"/>
              </a:ext>
            </a:extLst>
          </p:cNvPr>
          <p:cNvSpPr txBox="1"/>
          <p:nvPr/>
        </p:nvSpPr>
        <p:spPr>
          <a:xfrm>
            <a:off x="6740111" y="1779717"/>
            <a:ext cx="5199842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/>
                <a:cs typeface="Arial"/>
              </a:rPr>
              <a:t>Nellie &amp; Janus in Chicago Jan 2019 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/>
                <a:cs typeface="Arial"/>
              </a:rPr>
              <a:t>Mating season begins 3rd week Jan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/>
                <a:cs typeface="Arial"/>
              </a:rPr>
              <a:t>Delaying TNR only results in more kittens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/>
                <a:cs typeface="Arial"/>
              </a:rPr>
              <a:t>Cats will not succumb to hypothermia from a small patch of shaved fur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/>
                <a:cs typeface="Arial"/>
              </a:rPr>
              <a:t>Fur</a:t>
            </a:r>
            <a:r>
              <a:rPr lang="en-US" sz="2200" dirty="0">
                <a:latin typeface="Arial"/>
                <a:ea typeface="+mn-lt"/>
                <a:cs typeface="Arial"/>
              </a:rPr>
              <a:t> takes months to grow back anyway</a:t>
            </a:r>
          </a:p>
          <a:p>
            <a:pPr marL="285750" indent="-285750">
              <a:buFont typeface="Arial"/>
              <a:buChar char="•"/>
            </a:pPr>
            <a:endParaRPr lang="en-US" sz="800" dirty="0"/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/>
                <a:cs typeface="Arial"/>
              </a:rPr>
              <a:t>Don’t hold cats for days on end following surgery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200" dirty="0">
                <a:latin typeface="Arial"/>
                <a:cs typeface="Arial"/>
              </a:rPr>
              <a:t>Provide outdoor shelters with straw</a:t>
            </a:r>
          </a:p>
        </p:txBody>
      </p:sp>
    </p:spTree>
    <p:extLst>
      <p:ext uri="{BB962C8B-B14F-4D97-AF65-F5344CB8AC3E}">
        <p14:creationId xmlns:p14="http://schemas.microsoft.com/office/powerpoint/2010/main" val="60631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8B3437-011F-EA3E-CB46-BB0ECFFA45EA}"/>
              </a:ext>
            </a:extLst>
          </p:cNvPr>
          <p:cNvSpPr txBox="1"/>
          <p:nvPr/>
        </p:nvSpPr>
        <p:spPr>
          <a:xfrm>
            <a:off x="550707" y="547218"/>
            <a:ext cx="6854208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12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The public doesn’t support friendly</a:t>
            </a: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living in non-traditional environments; therefore, we risk losing donors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BD9B9F8-76B5-6B59-B2F2-074F8BA77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963" y="357373"/>
            <a:ext cx="3380823" cy="588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251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21506" name="Picture 2">
            <a:extLst>
              <a:ext uri="{FF2B5EF4-FFF2-40B4-BE49-F238E27FC236}">
                <a16:creationId xmlns:a16="http://schemas.microsoft.com/office/drawing/2014/main" id="{2DF50FF8-F3C3-1C90-0E9A-E321FC6D5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963" y="357373"/>
            <a:ext cx="3380823" cy="588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C824F9-6429-2DB3-E68D-4DD2654AF3D4}"/>
              </a:ext>
            </a:extLst>
          </p:cNvPr>
          <p:cNvSpPr txBox="1"/>
          <p:nvPr/>
        </p:nvSpPr>
        <p:spPr>
          <a:xfrm>
            <a:off x="754986" y="3107264"/>
            <a:ext cx="4054065" cy="29238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Cat lives on a bike!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various tents,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Airbnbs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vans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let a handful of ”keyboard cowboys” and “rescue warriors” guide your policy decisions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5ABFC4-190F-B5FE-9AC0-D815499A0E66}"/>
              </a:ext>
            </a:extLst>
          </p:cNvPr>
          <p:cNvSpPr txBox="1"/>
          <p:nvPr/>
        </p:nvSpPr>
        <p:spPr>
          <a:xfrm>
            <a:off x="550707" y="476879"/>
            <a:ext cx="7446458" cy="24006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12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The public doesn’t support friendly</a:t>
            </a: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cats living in non-traditional environments; therefore, we risk losing donors</a:t>
            </a:r>
            <a:endParaRPr lang="en-US" dirty="0"/>
          </a:p>
        </p:txBody>
      </p:sp>
      <p:pic>
        <p:nvPicPr>
          <p:cNvPr id="5" name="Graphic 4" descr="Van with solid fill">
            <a:extLst>
              <a:ext uri="{FF2B5EF4-FFF2-40B4-BE49-F238E27FC236}">
                <a16:creationId xmlns:a16="http://schemas.microsoft.com/office/drawing/2014/main" id="{C0612F5D-57A4-E1C9-3E2A-D1D2B244D7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7" name="Graphic 6" descr="Tent with solid fill">
            <a:extLst>
              <a:ext uri="{FF2B5EF4-FFF2-40B4-BE49-F238E27FC236}">
                <a16:creationId xmlns:a16="http://schemas.microsoft.com/office/drawing/2014/main" id="{3954E377-B989-FBF5-E41D-BBBEA95CCA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1910" y="3753595"/>
            <a:ext cx="914400" cy="914400"/>
          </a:xfrm>
          <a:prstGeom prst="rect">
            <a:avLst/>
          </a:prstGeom>
        </p:spPr>
      </p:pic>
      <p:pic>
        <p:nvPicPr>
          <p:cNvPr id="9" name="Graphic 8" descr="Tricycle with solid fill">
            <a:extLst>
              <a:ext uri="{FF2B5EF4-FFF2-40B4-BE49-F238E27FC236}">
                <a16:creationId xmlns:a16="http://schemas.microsoft.com/office/drawing/2014/main" id="{6B778864-ED7F-6CDA-0D1C-429C56D7C5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0265" y="46679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66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22530" name="Picture 2">
            <a:extLst>
              <a:ext uri="{FF2B5EF4-FFF2-40B4-BE49-F238E27FC236}">
                <a16:creationId xmlns:a16="http://schemas.microsoft.com/office/drawing/2014/main" id="{9D5BE81A-C58D-08B0-56E8-B7CD6A587F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4" r="12661" b="-777"/>
          <a:stretch/>
        </p:blipFill>
        <p:spPr bwMode="auto">
          <a:xfrm>
            <a:off x="727797" y="2821874"/>
            <a:ext cx="5656924" cy="183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F9B3AA34-8492-2D61-ACD1-6A760579B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4" t="112" r="12554" b="-591"/>
          <a:stretch/>
        </p:blipFill>
        <p:spPr bwMode="auto">
          <a:xfrm>
            <a:off x="727797" y="4583163"/>
            <a:ext cx="5656924" cy="1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C84EC3-4BB7-E296-B3B7-A6D3EF46C2CF}"/>
              </a:ext>
            </a:extLst>
          </p:cNvPr>
          <p:cNvSpPr txBox="1"/>
          <p:nvPr/>
        </p:nvSpPr>
        <p:spPr>
          <a:xfrm>
            <a:off x="550706" y="547218"/>
            <a:ext cx="11125479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12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The public doesn’t support friendly cats living in non-traditional environments; therefore, we risk losing donors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4878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pic>
        <p:nvPicPr>
          <p:cNvPr id="22530" name="Picture 2">
            <a:extLst>
              <a:ext uri="{FF2B5EF4-FFF2-40B4-BE49-F238E27FC236}">
                <a16:creationId xmlns:a16="http://schemas.microsoft.com/office/drawing/2014/main" id="{9D5BE81A-C58D-08B0-56E8-B7CD6A587F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4" r="12661" b="-777"/>
          <a:stretch/>
        </p:blipFill>
        <p:spPr bwMode="auto">
          <a:xfrm>
            <a:off x="727797" y="2821874"/>
            <a:ext cx="5656924" cy="183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F9B3AA34-8492-2D61-ACD1-6A760579B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4" t="112" r="12554" b="-591"/>
          <a:stretch/>
        </p:blipFill>
        <p:spPr bwMode="auto">
          <a:xfrm>
            <a:off x="727797" y="4583163"/>
            <a:ext cx="5656924" cy="1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C84EC3-4BB7-E296-B3B7-A6D3EF46C2CF}"/>
              </a:ext>
            </a:extLst>
          </p:cNvPr>
          <p:cNvSpPr txBox="1"/>
          <p:nvPr/>
        </p:nvSpPr>
        <p:spPr>
          <a:xfrm>
            <a:off x="550706" y="547218"/>
            <a:ext cx="11037555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Myth #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12</a:t>
            </a:r>
            <a:endParaRPr lang="en-US" sz="4800" dirty="0">
              <a:latin typeface="Arial"/>
              <a:cs typeface="Arial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The public doesn’t support friendly cats living in non-traditional environments; therefore, we risk losing donors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D4E88E-0C9B-92C3-E441-EB8B1A5FB867}"/>
              </a:ext>
            </a:extLst>
          </p:cNvPr>
          <p:cNvSpPr txBox="1"/>
          <p:nvPr/>
        </p:nvSpPr>
        <p:spPr>
          <a:xfrm>
            <a:off x="6987807" y="2736491"/>
            <a:ext cx="4476395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Who doesn’t love bodega cats?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Half a million devoted followers</a:t>
            </a:r>
          </a:p>
          <a:p>
            <a:pPr marL="285750" indent="-285750">
              <a:buFont typeface="Arial"/>
              <a:buChar char="•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Features shop cats from around the world</a:t>
            </a:r>
          </a:p>
        </p:txBody>
      </p:sp>
    </p:spTree>
    <p:extLst>
      <p:ext uri="{BB962C8B-B14F-4D97-AF65-F5344CB8AC3E}">
        <p14:creationId xmlns:p14="http://schemas.microsoft.com/office/powerpoint/2010/main" val="986782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8183E0B-40EF-1FEB-53EC-275DA414C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786" y="6243782"/>
            <a:ext cx="1022213" cy="542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865735-A562-5E20-7475-56543C482B51}"/>
              </a:ext>
            </a:extLst>
          </p:cNvPr>
          <p:cNvSpPr txBox="1"/>
          <p:nvPr/>
        </p:nvSpPr>
        <p:spPr>
          <a:xfrm>
            <a:off x="550469" y="862561"/>
            <a:ext cx="5938254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Don’t get sidetracked doing “everything” for every cat – think of all of the </a:t>
            </a:r>
            <a:r>
              <a:rPr lang="en-US" sz="2000" i="1" dirty="0">
                <a:solidFill>
                  <a:srgbClr val="000000"/>
                </a:solidFill>
                <a:latin typeface="Arial"/>
                <a:cs typeface="Arial"/>
              </a:rPr>
              <a:t>other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 cats out there (e.g., Keep the big picture in mind)</a:t>
            </a:r>
          </a:p>
          <a:p>
            <a:pPr marL="34290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Use your limited time and resources effectively and efficiently</a:t>
            </a:r>
          </a:p>
          <a:p>
            <a:pPr marL="34290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Put yourselves in the cat’s paws; don’t project human emotions and ideals on cats</a:t>
            </a:r>
          </a:p>
          <a:p>
            <a:pPr marL="34290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Open your minds to non-traditional homes so you can save more cats</a:t>
            </a:r>
            <a:endParaRPr lang="en-US" sz="2000" dirty="0"/>
          </a:p>
          <a:p>
            <a:pPr marL="34290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Don’t let “Keyboard Cowboys” and “Rescue Warriors” deter you from making good decisions for cats</a:t>
            </a:r>
          </a:p>
          <a:p>
            <a:pPr marL="34290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Celebrate (and publicize!) your successes</a:t>
            </a:r>
          </a:p>
          <a:p>
            <a:pPr marL="34290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Ultimately, it’s our responsibility to share knowledge, experience and best practice</a:t>
            </a:r>
          </a:p>
        </p:txBody>
      </p:sp>
      <p:pic>
        <p:nvPicPr>
          <p:cNvPr id="7" name="Picture 6" descr="A picture containing outdoor, grass, standing, mammal&#10;&#10;Description automatically generated">
            <a:extLst>
              <a:ext uri="{FF2B5EF4-FFF2-40B4-BE49-F238E27FC236}">
                <a16:creationId xmlns:a16="http://schemas.microsoft.com/office/drawing/2014/main" id="{4580276C-AF7E-D8C8-E1B8-2AF1739FFF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643" y="935360"/>
            <a:ext cx="4391381" cy="51881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CA02DB-0159-1D70-0F5A-5F219CAE8B2C}"/>
              </a:ext>
            </a:extLst>
          </p:cNvPr>
          <p:cNvSpPr txBox="1"/>
          <p:nvPr/>
        </p:nvSpPr>
        <p:spPr>
          <a:xfrm>
            <a:off x="550670" y="273281"/>
            <a:ext cx="478976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Arial"/>
                <a:cs typeface="Arial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8374283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3FBD7F-122D-EE6A-D175-B0AEC8C0A6B7}"/>
              </a:ext>
            </a:extLst>
          </p:cNvPr>
          <p:cNvSpPr txBox="1"/>
          <p:nvPr/>
        </p:nvSpPr>
        <p:spPr>
          <a:xfrm>
            <a:off x="1802438" y="2586335"/>
            <a:ext cx="499061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400" dirty="0">
                <a:latin typeface="Arial Black"/>
              </a:rPr>
              <a:t>Thank You!</a:t>
            </a:r>
            <a:endParaRPr lang="en-US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FC599C-257C-1A88-DCAF-49F394F216AA}"/>
              </a:ext>
            </a:extLst>
          </p:cNvPr>
          <p:cNvSpPr txBox="1"/>
          <p:nvPr/>
        </p:nvSpPr>
        <p:spPr>
          <a:xfrm>
            <a:off x="1601788" y="4875432"/>
            <a:ext cx="281195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Erica Roewade</a:t>
            </a:r>
          </a:p>
          <a:p>
            <a:r>
              <a:rPr lang="en-US" sz="2200" dirty="0">
                <a:latin typeface="Arial"/>
                <a:cs typeface="Arial"/>
              </a:rPr>
              <a:t>Outreach Director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B59A80-C2DF-7A7C-64BE-8A3F8BE32F29}"/>
              </a:ext>
            </a:extLst>
          </p:cNvPr>
          <p:cNvSpPr txBox="1"/>
          <p:nvPr/>
        </p:nvSpPr>
        <p:spPr>
          <a:xfrm>
            <a:off x="4195415" y="4891754"/>
            <a:ext cx="2949335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dirty="0">
                <a:latin typeface="Arial"/>
                <a:cs typeface="Arial"/>
              </a:rPr>
              <a:t>Liz Houtz</a:t>
            </a:r>
          </a:p>
          <a:p>
            <a:r>
              <a:rPr lang="en-US" sz="2200" dirty="0">
                <a:latin typeface="Arial"/>
                <a:cs typeface="Arial"/>
              </a:rPr>
              <a:t>Programs Director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F3C330E-3DBF-E75E-5785-BDCEE29F24E0}"/>
              </a:ext>
            </a:extLst>
          </p:cNvPr>
          <p:cNvSpPr txBox="1"/>
          <p:nvPr/>
        </p:nvSpPr>
        <p:spPr>
          <a:xfrm>
            <a:off x="7225769" y="4825908"/>
            <a:ext cx="376224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Arial"/>
                <a:cs typeface="Arial"/>
                <a:hlinkClick r:id="rId3"/>
              </a:rPr>
              <a:t>www.catsinaction.org</a:t>
            </a:r>
            <a:endParaRPr lang="en-US" sz="2400" b="1" dirty="0">
              <a:solidFill>
                <a:schemeClr val="accent2"/>
              </a:solidFill>
              <a:latin typeface="Arial"/>
              <a:cs typeface="Arial"/>
            </a:endParaRPr>
          </a:p>
          <a:p>
            <a:r>
              <a:rPr lang="en-US" sz="2400" b="1" dirty="0">
                <a:solidFill>
                  <a:schemeClr val="accent2"/>
                </a:solidFill>
                <a:latin typeface="Arial"/>
                <a:cs typeface="Arial"/>
              </a:rPr>
              <a:t>info@catsinaction.org</a:t>
            </a:r>
          </a:p>
        </p:txBody>
      </p:sp>
      <p:pic>
        <p:nvPicPr>
          <p:cNvPr id="2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6927286-ED4D-91C7-4159-823672F7B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608" y="1544256"/>
            <a:ext cx="4166558" cy="261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101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13599</TotalTime>
  <Words>1689</Words>
  <Application>Microsoft Office PowerPoint</Application>
  <PresentationFormat>Widescreen</PresentationFormat>
  <Paragraphs>338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Arial Black</vt:lpstr>
      <vt:lpstr>Arial,Sans-Serif</vt:lpstr>
      <vt:lpstr>Calibri</vt:lpstr>
      <vt:lpstr>tahoma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Erica Roewade</dc:creator>
  <cp:lastModifiedBy>Liz Houtz</cp:lastModifiedBy>
  <cp:revision>53</cp:revision>
  <dcterms:created xsi:type="dcterms:W3CDTF">2023-01-21T19:42:23Z</dcterms:created>
  <dcterms:modified xsi:type="dcterms:W3CDTF">2023-08-14T21:56:17Z</dcterms:modified>
</cp:coreProperties>
</file>